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3"/>
  </p:notesMasterIdLst>
  <p:sldIdLst>
    <p:sldId id="256" r:id="rId2"/>
  </p:sldIdLst>
  <p:sldSz cx="43891200" cy="32918400"/>
  <p:notesSz cx="6858000" cy="9144000"/>
  <p:defaultTextStyle>
    <a:defPPr>
      <a:defRPr lang="en-US"/>
    </a:defPPr>
    <a:lvl1pPr marL="0" algn="l" defTabSz="3686861" rtl="0" eaLnBrk="1" latinLnBrk="0" hangingPunct="1">
      <a:defRPr sz="7258" kern="1200">
        <a:solidFill>
          <a:schemeClr val="tx1"/>
        </a:solidFill>
        <a:latin typeface="+mn-lt"/>
        <a:ea typeface="+mn-ea"/>
        <a:cs typeface="+mn-cs"/>
      </a:defRPr>
    </a:lvl1pPr>
    <a:lvl2pPr marL="1843430" algn="l" defTabSz="3686861" rtl="0" eaLnBrk="1" latinLnBrk="0" hangingPunct="1">
      <a:defRPr sz="7258" kern="1200">
        <a:solidFill>
          <a:schemeClr val="tx1"/>
        </a:solidFill>
        <a:latin typeface="+mn-lt"/>
        <a:ea typeface="+mn-ea"/>
        <a:cs typeface="+mn-cs"/>
      </a:defRPr>
    </a:lvl2pPr>
    <a:lvl3pPr marL="3686861" algn="l" defTabSz="3686861" rtl="0" eaLnBrk="1" latinLnBrk="0" hangingPunct="1">
      <a:defRPr sz="7258" kern="1200">
        <a:solidFill>
          <a:schemeClr val="tx1"/>
        </a:solidFill>
        <a:latin typeface="+mn-lt"/>
        <a:ea typeface="+mn-ea"/>
        <a:cs typeface="+mn-cs"/>
      </a:defRPr>
    </a:lvl3pPr>
    <a:lvl4pPr marL="5530291" algn="l" defTabSz="3686861" rtl="0" eaLnBrk="1" latinLnBrk="0" hangingPunct="1">
      <a:defRPr sz="7258" kern="1200">
        <a:solidFill>
          <a:schemeClr val="tx1"/>
        </a:solidFill>
        <a:latin typeface="+mn-lt"/>
        <a:ea typeface="+mn-ea"/>
        <a:cs typeface="+mn-cs"/>
      </a:defRPr>
    </a:lvl4pPr>
    <a:lvl5pPr marL="7373722" algn="l" defTabSz="3686861" rtl="0" eaLnBrk="1" latinLnBrk="0" hangingPunct="1">
      <a:defRPr sz="7258" kern="1200">
        <a:solidFill>
          <a:schemeClr val="tx1"/>
        </a:solidFill>
        <a:latin typeface="+mn-lt"/>
        <a:ea typeface="+mn-ea"/>
        <a:cs typeface="+mn-cs"/>
      </a:defRPr>
    </a:lvl5pPr>
    <a:lvl6pPr marL="9217152" algn="l" defTabSz="3686861" rtl="0" eaLnBrk="1" latinLnBrk="0" hangingPunct="1">
      <a:defRPr sz="7258" kern="1200">
        <a:solidFill>
          <a:schemeClr val="tx1"/>
        </a:solidFill>
        <a:latin typeface="+mn-lt"/>
        <a:ea typeface="+mn-ea"/>
        <a:cs typeface="+mn-cs"/>
      </a:defRPr>
    </a:lvl6pPr>
    <a:lvl7pPr marL="11060582" algn="l" defTabSz="3686861" rtl="0" eaLnBrk="1" latinLnBrk="0" hangingPunct="1">
      <a:defRPr sz="7258" kern="1200">
        <a:solidFill>
          <a:schemeClr val="tx1"/>
        </a:solidFill>
        <a:latin typeface="+mn-lt"/>
        <a:ea typeface="+mn-ea"/>
        <a:cs typeface="+mn-cs"/>
      </a:defRPr>
    </a:lvl7pPr>
    <a:lvl8pPr marL="12904013" algn="l" defTabSz="3686861" rtl="0" eaLnBrk="1" latinLnBrk="0" hangingPunct="1">
      <a:defRPr sz="7258" kern="1200">
        <a:solidFill>
          <a:schemeClr val="tx1"/>
        </a:solidFill>
        <a:latin typeface="+mn-lt"/>
        <a:ea typeface="+mn-ea"/>
        <a:cs typeface="+mn-cs"/>
      </a:defRPr>
    </a:lvl8pPr>
    <a:lvl9pPr marL="14747443" algn="l" defTabSz="3686861" rtl="0" eaLnBrk="1" latinLnBrk="0" hangingPunct="1">
      <a:defRPr sz="7258"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B03B"/>
    <a:srgbClr val="16445C"/>
    <a:srgbClr val="D0CFD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55F080-599F-46EC-894B-B61656279F23}" v="42" dt="2026-08-03T02:06:10.75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20" d="100"/>
          <a:sy n="20" d="100"/>
        </p:scale>
        <p:origin x="854" y="1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 Id="rId9"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onia Smith" userId="0029caf2520ed329" providerId="LiveId" clId="{3903B7AF-1085-486D-9ACA-6DF4614C9EB6}"/>
    <pc:docChg chg="undo custSel modSld">
      <pc:chgData name="Sonia Smith" userId="0029caf2520ed329" providerId="LiveId" clId="{3903B7AF-1085-486D-9ACA-6DF4614C9EB6}" dt="2026-08-04T20:43:46.940" v="487" actId="20577"/>
      <pc:docMkLst>
        <pc:docMk/>
      </pc:docMkLst>
      <pc:sldChg chg="delSp modSp mod">
        <pc:chgData name="Sonia Smith" userId="0029caf2520ed329" providerId="LiveId" clId="{3903B7AF-1085-486D-9ACA-6DF4614C9EB6}" dt="2026-08-04T20:43:46.940" v="487" actId="20577"/>
        <pc:sldMkLst>
          <pc:docMk/>
          <pc:sldMk cId="612808263" sldId="256"/>
        </pc:sldMkLst>
        <pc:spChg chg="mod">
          <ac:chgData name="Sonia Smith" userId="0029caf2520ed329" providerId="LiveId" clId="{3903B7AF-1085-486D-9ACA-6DF4614C9EB6}" dt="2026-08-03T01:25:51.167" v="293" actId="20577"/>
          <ac:spMkLst>
            <pc:docMk/>
            <pc:sldMk cId="612808263" sldId="256"/>
            <ac:spMk id="2" creationId="{1B4993F3-B2EE-8293-A339-B76B3DF5A27B}"/>
          </ac:spMkLst>
        </pc:spChg>
        <pc:spChg chg="mod">
          <ac:chgData name="Sonia Smith" userId="0029caf2520ed329" providerId="LiveId" clId="{3903B7AF-1085-486D-9ACA-6DF4614C9EB6}" dt="2026-08-03T01:55:50.278" v="423" actId="20577"/>
          <ac:spMkLst>
            <pc:docMk/>
            <pc:sldMk cId="612808263" sldId="256"/>
            <ac:spMk id="3" creationId="{2E4FFA93-C97E-9090-7F4A-7C898476F5F4}"/>
          </ac:spMkLst>
        </pc:spChg>
        <pc:spChg chg="mod">
          <ac:chgData name="Sonia Smith" userId="0029caf2520ed329" providerId="LiveId" clId="{3903B7AF-1085-486D-9ACA-6DF4614C9EB6}" dt="2026-08-03T01:51:34.135" v="404" actId="1076"/>
          <ac:spMkLst>
            <pc:docMk/>
            <pc:sldMk cId="612808263" sldId="256"/>
            <ac:spMk id="4" creationId="{328CF68E-7ECA-33FB-A720-F7171DE990EC}"/>
          </ac:spMkLst>
        </pc:spChg>
        <pc:spChg chg="mod">
          <ac:chgData name="Sonia Smith" userId="0029caf2520ed329" providerId="LiveId" clId="{3903B7AF-1085-486D-9ACA-6DF4614C9EB6}" dt="2026-08-03T01:49:02.319" v="400" actId="20577"/>
          <ac:spMkLst>
            <pc:docMk/>
            <pc:sldMk cId="612808263" sldId="256"/>
            <ac:spMk id="5" creationId="{E8B40FF5-84C7-9651-C620-9C30CDAD5B53}"/>
          </ac:spMkLst>
        </pc:spChg>
        <pc:spChg chg="mod">
          <ac:chgData name="Sonia Smith" userId="0029caf2520ed329" providerId="LiveId" clId="{3903B7AF-1085-486D-9ACA-6DF4614C9EB6}" dt="2026-08-03T02:04:15.965" v="445" actId="255"/>
          <ac:spMkLst>
            <pc:docMk/>
            <pc:sldMk cId="612808263" sldId="256"/>
            <ac:spMk id="8" creationId="{162EE946-2BDC-35B8-894A-ECA3DA0F7865}"/>
          </ac:spMkLst>
        </pc:spChg>
        <pc:spChg chg="mod">
          <ac:chgData name="Sonia Smith" userId="0029caf2520ed329" providerId="LiveId" clId="{3903B7AF-1085-486D-9ACA-6DF4614C9EB6}" dt="2026-08-03T01:49:58.551" v="402" actId="207"/>
          <ac:spMkLst>
            <pc:docMk/>
            <pc:sldMk cId="612808263" sldId="256"/>
            <ac:spMk id="19" creationId="{00000000-0000-0000-0000-000000000000}"/>
          </ac:spMkLst>
        </pc:spChg>
        <pc:spChg chg="mod">
          <ac:chgData name="Sonia Smith" userId="0029caf2520ed329" providerId="LiveId" clId="{3903B7AF-1085-486D-9ACA-6DF4614C9EB6}" dt="2026-07-23T16:48:39.235" v="18" actId="20577"/>
          <ac:spMkLst>
            <pc:docMk/>
            <pc:sldMk cId="612808263" sldId="256"/>
            <ac:spMk id="27" creationId="{00000000-0000-0000-0000-000000000000}"/>
          </ac:spMkLst>
        </pc:spChg>
        <pc:spChg chg="mod">
          <ac:chgData name="Sonia Smith" userId="0029caf2520ed329" providerId="LiveId" clId="{3903B7AF-1085-486D-9ACA-6DF4614C9EB6}" dt="2026-08-04T20:43:46.940" v="487" actId="20577"/>
          <ac:spMkLst>
            <pc:docMk/>
            <pc:sldMk cId="612808263" sldId="256"/>
            <ac:spMk id="28" creationId="{00000000-0000-0000-0000-000000000000}"/>
          </ac:spMkLst>
        </pc:spChg>
        <pc:spChg chg="mod">
          <ac:chgData name="Sonia Smith" userId="0029caf2520ed329" providerId="LiveId" clId="{3903B7AF-1085-486D-9ACA-6DF4614C9EB6}" dt="2026-08-03T02:04:21.694" v="446" actId="255"/>
          <ac:spMkLst>
            <pc:docMk/>
            <pc:sldMk cId="612808263" sldId="256"/>
            <ac:spMk id="33" creationId="{00000000-0000-0000-0000-000000000000}"/>
          </ac:spMkLst>
        </pc:spChg>
        <pc:spChg chg="mod">
          <ac:chgData name="Sonia Smith" userId="0029caf2520ed329" providerId="LiveId" clId="{3903B7AF-1085-486D-9ACA-6DF4614C9EB6}" dt="2026-08-03T01:51:12.041" v="403"/>
          <ac:spMkLst>
            <pc:docMk/>
            <pc:sldMk cId="612808263" sldId="256"/>
            <ac:spMk id="35" creationId="{00000000-0000-0000-0000-000000000000}"/>
          </ac:spMkLst>
        </pc:spChg>
        <pc:spChg chg="mod">
          <ac:chgData name="Sonia Smith" userId="0029caf2520ed329" providerId="LiveId" clId="{3903B7AF-1085-486D-9ACA-6DF4614C9EB6}" dt="2026-08-03T01:26:36.569" v="297" actId="113"/>
          <ac:spMkLst>
            <pc:docMk/>
            <pc:sldMk cId="612808263" sldId="256"/>
            <ac:spMk id="47" creationId="{00000000-0000-0000-0000-000000000000}"/>
          </ac:spMkLst>
        </pc:spChg>
        <pc:spChg chg="mod">
          <ac:chgData name="Sonia Smith" userId="0029caf2520ed329" providerId="LiveId" clId="{3903B7AF-1085-486D-9ACA-6DF4614C9EB6}" dt="2026-08-03T02:06:22.531" v="449" actId="20577"/>
          <ac:spMkLst>
            <pc:docMk/>
            <pc:sldMk cId="612808263" sldId="256"/>
            <ac:spMk id="5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484ACD-DFFA-44AC-BC43-01C6DBEA6ABF}" type="datetimeFigureOut">
              <a:rPr lang="en-US" smtClean="0"/>
              <a:t>8/4/2026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3EFEFC-C911-4E09-85DD-CA814360A73D}" type="slidenum">
              <a:rPr lang="en-US" smtClean="0"/>
              <a:t>‹#›</a:t>
            </a:fld>
            <a:endParaRPr lang="en-US"/>
          </a:p>
        </p:txBody>
      </p:sp>
    </p:spTree>
    <p:extLst>
      <p:ext uri="{BB962C8B-B14F-4D97-AF65-F5344CB8AC3E}">
        <p14:creationId xmlns:p14="http://schemas.microsoft.com/office/powerpoint/2010/main" val="37581724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53EFEFC-C911-4E09-85DD-CA814360A73D}" type="slidenum">
              <a:rPr lang="en-US" smtClean="0"/>
              <a:t>1</a:t>
            </a:fld>
            <a:endParaRPr lang="en-US"/>
          </a:p>
        </p:txBody>
      </p:sp>
    </p:spTree>
    <p:extLst>
      <p:ext uri="{BB962C8B-B14F-4D97-AF65-F5344CB8AC3E}">
        <p14:creationId xmlns:p14="http://schemas.microsoft.com/office/powerpoint/2010/main" val="23284133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4"/>
            </a:lvl1pPr>
          </a:lstStyle>
          <a:p>
            <a:r>
              <a:rPr lang="en-US"/>
              <a:t>Click to edit Master title style</a:t>
            </a:r>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840" indent="0" algn="ctr">
              <a:buNone/>
              <a:defRPr sz="9600"/>
            </a:lvl2pPr>
            <a:lvl3pPr marL="4389681" indent="0" algn="ctr">
              <a:buNone/>
              <a:defRPr sz="8640"/>
            </a:lvl3pPr>
            <a:lvl4pPr marL="6584522" indent="0" algn="ctr">
              <a:buNone/>
              <a:defRPr sz="7680"/>
            </a:lvl4pPr>
            <a:lvl5pPr marL="8779364" indent="0" algn="ctr">
              <a:buNone/>
              <a:defRPr sz="7680"/>
            </a:lvl5pPr>
            <a:lvl6pPr marL="10974204" indent="0" algn="ctr">
              <a:buNone/>
              <a:defRPr sz="7680"/>
            </a:lvl6pPr>
            <a:lvl7pPr marL="13169045" indent="0" algn="ctr">
              <a:buNone/>
              <a:defRPr sz="7680"/>
            </a:lvl7pPr>
            <a:lvl8pPr marL="15363888" indent="0" algn="ctr">
              <a:buNone/>
              <a:defRPr sz="7680"/>
            </a:lvl8pPr>
            <a:lvl9pPr marL="17558728" indent="0" algn="ctr">
              <a:buNone/>
              <a:defRPr sz="7680"/>
            </a:lvl9pPr>
          </a:lstStyle>
          <a:p>
            <a:r>
              <a:rPr lang="en-US"/>
              <a:t>Click to edit Master subtitle style</a:t>
            </a:r>
          </a:p>
        </p:txBody>
      </p:sp>
      <p:sp>
        <p:nvSpPr>
          <p:cNvPr id="4" name="Date Placeholder 3"/>
          <p:cNvSpPr>
            <a:spLocks noGrp="1"/>
          </p:cNvSpPr>
          <p:nvPr>
            <p:ph type="dt" sz="half" idx="10"/>
          </p:nvPr>
        </p:nvSpPr>
        <p:spPr/>
        <p:txBody>
          <a:bodyPr/>
          <a:lstStyle/>
          <a:p>
            <a:fld id="{3D3F981A-C9B5-1745-AC4F-6E6DBAA146CE}"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D9C6DC-DAA6-E943-9670-89AD940131EF}" type="slidenum">
              <a:rPr lang="en-US" smtClean="0"/>
              <a:t>‹#›</a:t>
            </a:fld>
            <a:endParaRPr lang="en-US"/>
          </a:p>
        </p:txBody>
      </p:sp>
    </p:spTree>
    <p:extLst>
      <p:ext uri="{BB962C8B-B14F-4D97-AF65-F5344CB8AC3E}">
        <p14:creationId xmlns:p14="http://schemas.microsoft.com/office/powerpoint/2010/main" val="8166711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D3F981A-C9B5-1745-AC4F-6E6DBAA146CE}"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D9C6DC-DAA6-E943-9670-89AD940131EF}" type="slidenum">
              <a:rPr lang="en-US" smtClean="0"/>
              <a:t>‹#›</a:t>
            </a:fld>
            <a:endParaRPr lang="en-US"/>
          </a:p>
        </p:txBody>
      </p:sp>
    </p:spTree>
    <p:extLst>
      <p:ext uri="{BB962C8B-B14F-4D97-AF65-F5344CB8AC3E}">
        <p14:creationId xmlns:p14="http://schemas.microsoft.com/office/powerpoint/2010/main" val="13794125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D3F981A-C9B5-1745-AC4F-6E6DBAA146CE}"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D9C6DC-DAA6-E943-9670-89AD940131EF}" type="slidenum">
              <a:rPr lang="en-US" smtClean="0"/>
              <a:t>‹#›</a:t>
            </a:fld>
            <a:endParaRPr lang="en-US"/>
          </a:p>
        </p:txBody>
      </p:sp>
    </p:spTree>
    <p:extLst>
      <p:ext uri="{BB962C8B-B14F-4D97-AF65-F5344CB8AC3E}">
        <p14:creationId xmlns:p14="http://schemas.microsoft.com/office/powerpoint/2010/main" val="17012290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D3F981A-C9B5-1745-AC4F-6E6DBAA146CE}"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D9C6DC-DAA6-E943-9670-89AD940131EF}" type="slidenum">
              <a:rPr lang="en-US" smtClean="0"/>
              <a:t>‹#›</a:t>
            </a:fld>
            <a:endParaRPr lang="en-US"/>
          </a:p>
        </p:txBody>
      </p:sp>
    </p:spTree>
    <p:extLst>
      <p:ext uri="{BB962C8B-B14F-4D97-AF65-F5344CB8AC3E}">
        <p14:creationId xmlns:p14="http://schemas.microsoft.com/office/powerpoint/2010/main" val="12236267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4"/>
            </a:lvl1pPr>
          </a:lstStyle>
          <a:p>
            <a:r>
              <a:rPr lang="en-US"/>
              <a:t>Click to edit Master title style</a:t>
            </a:r>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solidFill>
              </a:defRPr>
            </a:lvl1pPr>
            <a:lvl2pPr marL="2194840" indent="0">
              <a:buNone/>
              <a:defRPr sz="9600">
                <a:solidFill>
                  <a:schemeClr val="tx1">
                    <a:tint val="75000"/>
                  </a:schemeClr>
                </a:solidFill>
              </a:defRPr>
            </a:lvl2pPr>
            <a:lvl3pPr marL="4389681" indent="0">
              <a:buNone/>
              <a:defRPr sz="8640">
                <a:solidFill>
                  <a:schemeClr val="tx1">
                    <a:tint val="75000"/>
                  </a:schemeClr>
                </a:solidFill>
              </a:defRPr>
            </a:lvl3pPr>
            <a:lvl4pPr marL="6584522" indent="0">
              <a:buNone/>
              <a:defRPr sz="7680">
                <a:solidFill>
                  <a:schemeClr val="tx1">
                    <a:tint val="75000"/>
                  </a:schemeClr>
                </a:solidFill>
              </a:defRPr>
            </a:lvl4pPr>
            <a:lvl5pPr marL="8779364" indent="0">
              <a:buNone/>
              <a:defRPr sz="7680">
                <a:solidFill>
                  <a:schemeClr val="tx1">
                    <a:tint val="75000"/>
                  </a:schemeClr>
                </a:solidFill>
              </a:defRPr>
            </a:lvl5pPr>
            <a:lvl6pPr marL="10974204" indent="0">
              <a:buNone/>
              <a:defRPr sz="7680">
                <a:solidFill>
                  <a:schemeClr val="tx1">
                    <a:tint val="75000"/>
                  </a:schemeClr>
                </a:solidFill>
              </a:defRPr>
            </a:lvl6pPr>
            <a:lvl7pPr marL="13169045" indent="0">
              <a:buNone/>
              <a:defRPr sz="7680">
                <a:solidFill>
                  <a:schemeClr val="tx1">
                    <a:tint val="75000"/>
                  </a:schemeClr>
                </a:solidFill>
              </a:defRPr>
            </a:lvl7pPr>
            <a:lvl8pPr marL="15363888" indent="0">
              <a:buNone/>
              <a:defRPr sz="7680">
                <a:solidFill>
                  <a:schemeClr val="tx1">
                    <a:tint val="75000"/>
                  </a:schemeClr>
                </a:solidFill>
              </a:defRPr>
            </a:lvl8pPr>
            <a:lvl9pPr marL="17558728" indent="0">
              <a:buNone/>
              <a:defRPr sz="7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D3F981A-C9B5-1745-AC4F-6E6DBAA146CE}"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D9C6DC-DAA6-E943-9670-89AD940131EF}" type="slidenum">
              <a:rPr lang="en-US" smtClean="0"/>
              <a:t>‹#›</a:t>
            </a:fld>
            <a:endParaRPr lang="en-US"/>
          </a:p>
        </p:txBody>
      </p:sp>
    </p:spTree>
    <p:extLst>
      <p:ext uri="{BB962C8B-B14F-4D97-AF65-F5344CB8AC3E}">
        <p14:creationId xmlns:p14="http://schemas.microsoft.com/office/powerpoint/2010/main" val="11906272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D3F981A-C9B5-1745-AC4F-6E6DBAA146CE}" type="datetimeFigureOut">
              <a:rPr lang="en-US" smtClean="0"/>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D9C6DC-DAA6-E943-9670-89AD940131EF}" type="slidenum">
              <a:rPr lang="en-US" smtClean="0"/>
              <a:t>‹#›</a:t>
            </a:fld>
            <a:endParaRPr lang="en-US"/>
          </a:p>
        </p:txBody>
      </p:sp>
    </p:spTree>
    <p:extLst>
      <p:ext uri="{BB962C8B-B14F-4D97-AF65-F5344CB8AC3E}">
        <p14:creationId xmlns:p14="http://schemas.microsoft.com/office/powerpoint/2010/main" val="6197864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840" indent="0">
              <a:buNone/>
              <a:defRPr sz="9600" b="1"/>
            </a:lvl2pPr>
            <a:lvl3pPr marL="4389681" indent="0">
              <a:buNone/>
              <a:defRPr sz="8640" b="1"/>
            </a:lvl3pPr>
            <a:lvl4pPr marL="6584522" indent="0">
              <a:buNone/>
              <a:defRPr sz="7680" b="1"/>
            </a:lvl4pPr>
            <a:lvl5pPr marL="8779364" indent="0">
              <a:buNone/>
              <a:defRPr sz="7680" b="1"/>
            </a:lvl5pPr>
            <a:lvl6pPr marL="10974204" indent="0">
              <a:buNone/>
              <a:defRPr sz="7680" b="1"/>
            </a:lvl6pPr>
            <a:lvl7pPr marL="13169045" indent="0">
              <a:buNone/>
              <a:defRPr sz="7680" b="1"/>
            </a:lvl7pPr>
            <a:lvl8pPr marL="15363888" indent="0">
              <a:buNone/>
              <a:defRPr sz="7680" b="1"/>
            </a:lvl8pPr>
            <a:lvl9pPr marL="17558728"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6" y="8069582"/>
            <a:ext cx="18659477" cy="3954778"/>
          </a:xfrm>
        </p:spPr>
        <p:txBody>
          <a:bodyPr anchor="b"/>
          <a:lstStyle>
            <a:lvl1pPr marL="0" indent="0">
              <a:buNone/>
              <a:defRPr sz="11520" b="1"/>
            </a:lvl1pPr>
            <a:lvl2pPr marL="2194840" indent="0">
              <a:buNone/>
              <a:defRPr sz="9600" b="1"/>
            </a:lvl2pPr>
            <a:lvl3pPr marL="4389681" indent="0">
              <a:buNone/>
              <a:defRPr sz="8640" b="1"/>
            </a:lvl3pPr>
            <a:lvl4pPr marL="6584522" indent="0">
              <a:buNone/>
              <a:defRPr sz="7680" b="1"/>
            </a:lvl4pPr>
            <a:lvl5pPr marL="8779364" indent="0">
              <a:buNone/>
              <a:defRPr sz="7680" b="1"/>
            </a:lvl5pPr>
            <a:lvl6pPr marL="10974204" indent="0">
              <a:buNone/>
              <a:defRPr sz="7680" b="1"/>
            </a:lvl6pPr>
            <a:lvl7pPr marL="13169045" indent="0">
              <a:buNone/>
              <a:defRPr sz="7680" b="1"/>
            </a:lvl7pPr>
            <a:lvl8pPr marL="15363888" indent="0">
              <a:buNone/>
              <a:defRPr sz="7680" b="1"/>
            </a:lvl8pPr>
            <a:lvl9pPr marL="17558728"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6"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D3F981A-C9B5-1745-AC4F-6E6DBAA146CE}" type="datetimeFigureOut">
              <a:rPr lang="en-US" smtClean="0"/>
              <a:t>8/4/2026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0D9C6DC-DAA6-E943-9670-89AD940131EF}" type="slidenum">
              <a:rPr lang="en-US" smtClean="0"/>
              <a:t>‹#›</a:t>
            </a:fld>
            <a:endParaRPr lang="en-US"/>
          </a:p>
        </p:txBody>
      </p:sp>
    </p:spTree>
    <p:extLst>
      <p:ext uri="{BB962C8B-B14F-4D97-AF65-F5344CB8AC3E}">
        <p14:creationId xmlns:p14="http://schemas.microsoft.com/office/powerpoint/2010/main" val="14559335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D3F981A-C9B5-1745-AC4F-6E6DBAA146CE}" type="datetimeFigureOut">
              <a:rPr lang="en-US" smtClean="0"/>
              <a:t>8/4/2026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0D9C6DC-DAA6-E943-9670-89AD940131EF}" type="slidenum">
              <a:rPr lang="en-US" smtClean="0"/>
              <a:t>‹#›</a:t>
            </a:fld>
            <a:endParaRPr lang="en-US"/>
          </a:p>
        </p:txBody>
      </p:sp>
    </p:spTree>
    <p:extLst>
      <p:ext uri="{BB962C8B-B14F-4D97-AF65-F5344CB8AC3E}">
        <p14:creationId xmlns:p14="http://schemas.microsoft.com/office/powerpoint/2010/main" val="1445912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3F981A-C9B5-1745-AC4F-6E6DBAA146CE}" type="datetimeFigureOut">
              <a:rPr lang="en-US" smtClean="0"/>
              <a:t>8/4/2026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D9C6DC-DAA6-E943-9670-89AD940131EF}" type="slidenum">
              <a:rPr lang="en-US" smtClean="0"/>
              <a:t>‹#›</a:t>
            </a:fld>
            <a:endParaRPr lang="en-US"/>
          </a:p>
        </p:txBody>
      </p:sp>
    </p:spTree>
    <p:extLst>
      <p:ext uri="{BB962C8B-B14F-4D97-AF65-F5344CB8AC3E}">
        <p14:creationId xmlns:p14="http://schemas.microsoft.com/office/powerpoint/2010/main" val="529580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4"/>
            </a:lvl1pPr>
          </a:lstStyle>
          <a:p>
            <a:r>
              <a:rPr lang="en-US"/>
              <a:t>Click to edit Master title style</a:t>
            </a:r>
          </a:p>
        </p:txBody>
      </p:sp>
      <p:sp>
        <p:nvSpPr>
          <p:cNvPr id="3" name="Content Placeholder 2"/>
          <p:cNvSpPr>
            <a:spLocks noGrp="1"/>
          </p:cNvSpPr>
          <p:nvPr>
            <p:ph idx="1"/>
          </p:nvPr>
        </p:nvSpPr>
        <p:spPr>
          <a:xfrm>
            <a:off x="18659477" y="4739647"/>
            <a:ext cx="22219920" cy="23393400"/>
          </a:xfrm>
        </p:spPr>
        <p:txBody>
          <a:bodyPr/>
          <a:lstStyle>
            <a:lvl1pPr>
              <a:defRPr sz="15364"/>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840" indent="0">
              <a:buNone/>
              <a:defRPr sz="6720"/>
            </a:lvl2pPr>
            <a:lvl3pPr marL="4389681" indent="0">
              <a:buNone/>
              <a:defRPr sz="5760"/>
            </a:lvl3pPr>
            <a:lvl4pPr marL="6584522" indent="0">
              <a:buNone/>
              <a:defRPr sz="4800"/>
            </a:lvl4pPr>
            <a:lvl5pPr marL="8779364" indent="0">
              <a:buNone/>
              <a:defRPr sz="4800"/>
            </a:lvl5pPr>
            <a:lvl6pPr marL="10974204" indent="0">
              <a:buNone/>
              <a:defRPr sz="4800"/>
            </a:lvl6pPr>
            <a:lvl7pPr marL="13169045" indent="0">
              <a:buNone/>
              <a:defRPr sz="4800"/>
            </a:lvl7pPr>
            <a:lvl8pPr marL="15363888" indent="0">
              <a:buNone/>
              <a:defRPr sz="4800"/>
            </a:lvl8pPr>
            <a:lvl9pPr marL="17558728"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3D3F981A-C9B5-1745-AC4F-6E6DBAA146CE}" type="datetimeFigureOut">
              <a:rPr lang="en-US" smtClean="0"/>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D9C6DC-DAA6-E943-9670-89AD940131EF}" type="slidenum">
              <a:rPr lang="en-US" smtClean="0"/>
              <a:t>‹#›</a:t>
            </a:fld>
            <a:endParaRPr lang="en-US"/>
          </a:p>
        </p:txBody>
      </p:sp>
    </p:spTree>
    <p:extLst>
      <p:ext uri="{BB962C8B-B14F-4D97-AF65-F5344CB8AC3E}">
        <p14:creationId xmlns:p14="http://schemas.microsoft.com/office/powerpoint/2010/main" val="14949111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4"/>
            </a:lvl1pPr>
          </a:lstStyle>
          <a:p>
            <a:r>
              <a:rPr lang="en-US"/>
              <a:t>Click to edit Master title style</a:t>
            </a:r>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4"/>
            </a:lvl1pPr>
            <a:lvl2pPr marL="2194840" indent="0">
              <a:buNone/>
              <a:defRPr sz="13440"/>
            </a:lvl2pPr>
            <a:lvl3pPr marL="4389681" indent="0">
              <a:buNone/>
              <a:defRPr sz="11520"/>
            </a:lvl3pPr>
            <a:lvl4pPr marL="6584522" indent="0">
              <a:buNone/>
              <a:defRPr sz="9600"/>
            </a:lvl4pPr>
            <a:lvl5pPr marL="8779364" indent="0">
              <a:buNone/>
              <a:defRPr sz="9600"/>
            </a:lvl5pPr>
            <a:lvl6pPr marL="10974204" indent="0">
              <a:buNone/>
              <a:defRPr sz="9600"/>
            </a:lvl6pPr>
            <a:lvl7pPr marL="13169045" indent="0">
              <a:buNone/>
              <a:defRPr sz="9600"/>
            </a:lvl7pPr>
            <a:lvl8pPr marL="15363888" indent="0">
              <a:buNone/>
              <a:defRPr sz="9600"/>
            </a:lvl8pPr>
            <a:lvl9pPr marL="17558728" indent="0">
              <a:buNone/>
              <a:defRPr sz="9600"/>
            </a:lvl9pPr>
          </a:lstStyle>
          <a:p>
            <a:r>
              <a:rPr lang="en-US"/>
              <a:t>Drag picture to placeholder or click icon to add</a:t>
            </a:r>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840" indent="0">
              <a:buNone/>
              <a:defRPr sz="6720"/>
            </a:lvl2pPr>
            <a:lvl3pPr marL="4389681" indent="0">
              <a:buNone/>
              <a:defRPr sz="5760"/>
            </a:lvl3pPr>
            <a:lvl4pPr marL="6584522" indent="0">
              <a:buNone/>
              <a:defRPr sz="4800"/>
            </a:lvl4pPr>
            <a:lvl5pPr marL="8779364" indent="0">
              <a:buNone/>
              <a:defRPr sz="4800"/>
            </a:lvl5pPr>
            <a:lvl6pPr marL="10974204" indent="0">
              <a:buNone/>
              <a:defRPr sz="4800"/>
            </a:lvl6pPr>
            <a:lvl7pPr marL="13169045" indent="0">
              <a:buNone/>
              <a:defRPr sz="4800"/>
            </a:lvl7pPr>
            <a:lvl8pPr marL="15363888" indent="0">
              <a:buNone/>
              <a:defRPr sz="4800"/>
            </a:lvl8pPr>
            <a:lvl9pPr marL="17558728"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3D3F981A-C9B5-1745-AC4F-6E6DBAA146CE}" type="datetimeFigureOut">
              <a:rPr lang="en-US" smtClean="0"/>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D9C6DC-DAA6-E943-9670-89AD940131EF}" type="slidenum">
              <a:rPr lang="en-US" smtClean="0"/>
              <a:t>‹#›</a:t>
            </a:fld>
            <a:endParaRPr lang="en-US"/>
          </a:p>
        </p:txBody>
      </p:sp>
    </p:spTree>
    <p:extLst>
      <p:ext uri="{BB962C8B-B14F-4D97-AF65-F5344CB8AC3E}">
        <p14:creationId xmlns:p14="http://schemas.microsoft.com/office/powerpoint/2010/main" val="15601924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75000"/>
                  </a:schemeClr>
                </a:solidFill>
              </a:defRPr>
            </a:lvl1pPr>
          </a:lstStyle>
          <a:p>
            <a:fld id="{3D3F981A-C9B5-1745-AC4F-6E6DBAA146CE}" type="datetimeFigureOut">
              <a:rPr lang="en-US" smtClean="0"/>
              <a:t>8/4/2026</a:t>
            </a:fld>
            <a:endParaRPr lang="en-US"/>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75000"/>
                  </a:schemeClr>
                </a:solidFill>
              </a:defRPr>
            </a:lvl1pPr>
          </a:lstStyle>
          <a:p>
            <a:fld id="{B0D9C6DC-DAA6-E943-9670-89AD940131EF}" type="slidenum">
              <a:rPr lang="en-US" smtClean="0"/>
              <a:t>‹#›</a:t>
            </a:fld>
            <a:endParaRPr lang="en-US"/>
          </a:p>
        </p:txBody>
      </p:sp>
    </p:spTree>
    <p:extLst>
      <p:ext uri="{BB962C8B-B14F-4D97-AF65-F5344CB8AC3E}">
        <p14:creationId xmlns:p14="http://schemas.microsoft.com/office/powerpoint/2010/main" val="191345179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4389681" rtl="0" eaLnBrk="1" latinLnBrk="0" hangingPunct="1">
        <a:lnSpc>
          <a:spcPct val="90000"/>
        </a:lnSpc>
        <a:spcBef>
          <a:spcPct val="0"/>
        </a:spcBef>
        <a:buNone/>
        <a:defRPr sz="21124" kern="1200">
          <a:solidFill>
            <a:schemeClr val="tx1"/>
          </a:solidFill>
          <a:latin typeface="+mj-lt"/>
          <a:ea typeface="+mj-ea"/>
          <a:cs typeface="+mj-cs"/>
        </a:defRPr>
      </a:lvl1pPr>
    </p:titleStyle>
    <p:bodyStyle>
      <a:lvl1pPr marL="1097422" indent="-1097422" algn="l" defTabSz="4389681"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2262" indent="-1097422" algn="l" defTabSz="4389681"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7103" indent="-1097422" algn="l" defTabSz="4389681"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1944" indent="-1097422" algn="l" defTabSz="4389681"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6784" indent="-1097422" algn="l" defTabSz="4389681"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1626" indent="-1097422" algn="l" defTabSz="4389681"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6467" indent="-1097422" algn="l" defTabSz="4389681"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61308" indent="-1097422" algn="l" defTabSz="4389681"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6148" indent="-1097422" algn="l" defTabSz="4389681"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681" rtl="0" eaLnBrk="1" latinLnBrk="0" hangingPunct="1">
        <a:defRPr sz="8640" kern="1200">
          <a:solidFill>
            <a:schemeClr val="tx1"/>
          </a:solidFill>
          <a:latin typeface="+mn-lt"/>
          <a:ea typeface="+mn-ea"/>
          <a:cs typeface="+mn-cs"/>
        </a:defRPr>
      </a:lvl1pPr>
      <a:lvl2pPr marL="2194840" algn="l" defTabSz="4389681" rtl="0" eaLnBrk="1" latinLnBrk="0" hangingPunct="1">
        <a:defRPr sz="8640" kern="1200">
          <a:solidFill>
            <a:schemeClr val="tx1"/>
          </a:solidFill>
          <a:latin typeface="+mn-lt"/>
          <a:ea typeface="+mn-ea"/>
          <a:cs typeface="+mn-cs"/>
        </a:defRPr>
      </a:lvl2pPr>
      <a:lvl3pPr marL="4389681" algn="l" defTabSz="4389681" rtl="0" eaLnBrk="1" latinLnBrk="0" hangingPunct="1">
        <a:defRPr sz="8640" kern="1200">
          <a:solidFill>
            <a:schemeClr val="tx1"/>
          </a:solidFill>
          <a:latin typeface="+mn-lt"/>
          <a:ea typeface="+mn-ea"/>
          <a:cs typeface="+mn-cs"/>
        </a:defRPr>
      </a:lvl3pPr>
      <a:lvl4pPr marL="6584522" algn="l" defTabSz="4389681" rtl="0" eaLnBrk="1" latinLnBrk="0" hangingPunct="1">
        <a:defRPr sz="8640" kern="1200">
          <a:solidFill>
            <a:schemeClr val="tx1"/>
          </a:solidFill>
          <a:latin typeface="+mn-lt"/>
          <a:ea typeface="+mn-ea"/>
          <a:cs typeface="+mn-cs"/>
        </a:defRPr>
      </a:lvl4pPr>
      <a:lvl5pPr marL="8779364" algn="l" defTabSz="4389681" rtl="0" eaLnBrk="1" latinLnBrk="0" hangingPunct="1">
        <a:defRPr sz="8640" kern="1200">
          <a:solidFill>
            <a:schemeClr val="tx1"/>
          </a:solidFill>
          <a:latin typeface="+mn-lt"/>
          <a:ea typeface="+mn-ea"/>
          <a:cs typeface="+mn-cs"/>
        </a:defRPr>
      </a:lvl5pPr>
      <a:lvl6pPr marL="10974204" algn="l" defTabSz="4389681" rtl="0" eaLnBrk="1" latinLnBrk="0" hangingPunct="1">
        <a:defRPr sz="8640" kern="1200">
          <a:solidFill>
            <a:schemeClr val="tx1"/>
          </a:solidFill>
          <a:latin typeface="+mn-lt"/>
          <a:ea typeface="+mn-ea"/>
          <a:cs typeface="+mn-cs"/>
        </a:defRPr>
      </a:lvl6pPr>
      <a:lvl7pPr marL="13169045" algn="l" defTabSz="4389681" rtl="0" eaLnBrk="1" latinLnBrk="0" hangingPunct="1">
        <a:defRPr sz="8640" kern="1200">
          <a:solidFill>
            <a:schemeClr val="tx1"/>
          </a:solidFill>
          <a:latin typeface="+mn-lt"/>
          <a:ea typeface="+mn-ea"/>
          <a:cs typeface="+mn-cs"/>
        </a:defRPr>
      </a:lvl7pPr>
      <a:lvl8pPr marL="15363888" algn="l" defTabSz="4389681" rtl="0" eaLnBrk="1" latinLnBrk="0" hangingPunct="1">
        <a:defRPr sz="8640" kern="1200">
          <a:solidFill>
            <a:schemeClr val="tx1"/>
          </a:solidFill>
          <a:latin typeface="+mn-lt"/>
          <a:ea typeface="+mn-ea"/>
          <a:cs typeface="+mn-cs"/>
        </a:defRPr>
      </a:lvl8pPr>
      <a:lvl9pPr marL="17558728" algn="l" defTabSz="4389681"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0" y="32098346"/>
            <a:ext cx="43891200" cy="820054"/>
          </a:xfrm>
          <a:prstGeom prst="rect">
            <a:avLst/>
          </a:prstGeom>
          <a:solidFill>
            <a:srgbClr val="E3B03B"/>
          </a:solidFill>
          <a:ln/>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sz="7260"/>
          </a:p>
        </p:txBody>
      </p:sp>
      <p:sp>
        <p:nvSpPr>
          <p:cNvPr id="21" name="Rectangle 20"/>
          <p:cNvSpPr/>
          <p:nvPr/>
        </p:nvSpPr>
        <p:spPr>
          <a:xfrm>
            <a:off x="1097280" y="6080764"/>
            <a:ext cx="8595360" cy="10465072"/>
          </a:xfrm>
          <a:prstGeom prst="rect">
            <a:avLst/>
          </a:prstGeom>
          <a:solidFill>
            <a:srgbClr val="16445C"/>
          </a:solidFill>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sz="7260"/>
          </a:p>
        </p:txBody>
      </p:sp>
      <p:sp>
        <p:nvSpPr>
          <p:cNvPr id="19" name="Text Box 122"/>
          <p:cNvSpPr txBox="1">
            <a:spLocks noChangeArrowheads="1"/>
          </p:cNvSpPr>
          <p:nvPr/>
        </p:nvSpPr>
        <p:spPr bwMode="auto">
          <a:xfrm>
            <a:off x="1351598" y="6363445"/>
            <a:ext cx="8121559" cy="10359952"/>
          </a:xfrm>
          <a:prstGeom prst="rect">
            <a:avLst/>
          </a:prstGeom>
          <a:noFill/>
          <a:ln>
            <a:noFill/>
          </a:ln>
          <a:effectLst/>
        </p:spPr>
        <p:txBody>
          <a:bodyPr wrap="square" lIns="91440" tIns="45720" rIns="91440" bIns="45720" anchor="t">
            <a:spAutoFit/>
          </a:bodyPr>
          <a:lstStyle>
            <a:lvl1pPr defTabSz="4703763">
              <a:defRPr sz="2400">
                <a:solidFill>
                  <a:schemeClr val="tx1"/>
                </a:solidFill>
                <a:latin typeface="Times New Roman" charset="0"/>
              </a:defRPr>
            </a:lvl1pPr>
            <a:lvl2pPr marL="742950" indent="-285750" defTabSz="4703763">
              <a:defRPr sz="2400">
                <a:solidFill>
                  <a:schemeClr val="tx1"/>
                </a:solidFill>
                <a:latin typeface="Times New Roman" charset="0"/>
              </a:defRPr>
            </a:lvl2pPr>
            <a:lvl3pPr marL="1143000" indent="-228600" defTabSz="4703763">
              <a:defRPr sz="2400">
                <a:solidFill>
                  <a:schemeClr val="tx1"/>
                </a:solidFill>
                <a:latin typeface="Times New Roman" charset="0"/>
              </a:defRPr>
            </a:lvl3pPr>
            <a:lvl4pPr marL="1600200" indent="-228600" defTabSz="4703763">
              <a:defRPr sz="2400">
                <a:solidFill>
                  <a:schemeClr val="tx1"/>
                </a:solidFill>
                <a:latin typeface="Times New Roman" charset="0"/>
              </a:defRPr>
            </a:lvl4pPr>
            <a:lvl5pPr marL="2057400" indent="-228600" defTabSz="4703763">
              <a:defRPr sz="2400">
                <a:solidFill>
                  <a:schemeClr val="tx1"/>
                </a:solidFill>
                <a:latin typeface="Times New Roman" charset="0"/>
              </a:defRPr>
            </a:lvl5pPr>
            <a:lvl6pPr marL="2514600" indent="-228600" defTabSz="4703763" eaLnBrk="0" fontAlgn="base" hangingPunct="0">
              <a:spcBef>
                <a:spcPct val="0"/>
              </a:spcBef>
              <a:spcAft>
                <a:spcPct val="0"/>
              </a:spcAft>
              <a:defRPr sz="2400">
                <a:solidFill>
                  <a:schemeClr val="tx1"/>
                </a:solidFill>
                <a:latin typeface="Times New Roman" charset="0"/>
              </a:defRPr>
            </a:lvl6pPr>
            <a:lvl7pPr marL="2971800" indent="-228600" defTabSz="4703763" eaLnBrk="0" fontAlgn="base" hangingPunct="0">
              <a:spcBef>
                <a:spcPct val="0"/>
              </a:spcBef>
              <a:spcAft>
                <a:spcPct val="0"/>
              </a:spcAft>
              <a:defRPr sz="2400">
                <a:solidFill>
                  <a:schemeClr val="tx1"/>
                </a:solidFill>
                <a:latin typeface="Times New Roman" charset="0"/>
              </a:defRPr>
            </a:lvl7pPr>
            <a:lvl8pPr marL="3429000" indent="-228600" defTabSz="4703763" eaLnBrk="0" fontAlgn="base" hangingPunct="0">
              <a:spcBef>
                <a:spcPct val="0"/>
              </a:spcBef>
              <a:spcAft>
                <a:spcPct val="0"/>
              </a:spcAft>
              <a:defRPr sz="2400">
                <a:solidFill>
                  <a:schemeClr val="tx1"/>
                </a:solidFill>
                <a:latin typeface="Times New Roman" charset="0"/>
              </a:defRPr>
            </a:lvl8pPr>
            <a:lvl9pPr marL="3886200" indent="-228600" defTabSz="4703763" eaLnBrk="0" fontAlgn="base" hangingPunct="0">
              <a:spcBef>
                <a:spcPct val="0"/>
              </a:spcBef>
              <a:spcAft>
                <a:spcPct val="0"/>
              </a:spcAft>
              <a:defRPr sz="2400">
                <a:solidFill>
                  <a:schemeClr val="tx1"/>
                </a:solidFill>
                <a:latin typeface="Times New Roman" charset="0"/>
              </a:defRPr>
            </a:lvl9pPr>
          </a:lstStyle>
          <a:p>
            <a:pPr eaLnBrk="1" hangingPunct="1">
              <a:lnSpc>
                <a:spcPct val="110000"/>
              </a:lnSpc>
            </a:pPr>
            <a:r>
              <a:rPr lang="en-GB" altLang="en-US" sz="6000" b="1" dirty="0">
                <a:solidFill>
                  <a:schemeClr val="bg1"/>
                </a:solidFill>
                <a:latin typeface="Georgia" panose="02040502050405020303" pitchFamily="18" charset="0"/>
                <a:ea typeface="Cambria" charset="0"/>
                <a:cs typeface="Cambria" charset="0"/>
              </a:rPr>
              <a:t>Background</a:t>
            </a:r>
            <a:endParaRPr lang="en-US" sz="2800" dirty="0"/>
          </a:p>
          <a:p>
            <a:endParaRPr lang="en-US" sz="2800" dirty="0"/>
          </a:p>
          <a:p>
            <a:r>
              <a:rPr lang="en-US" sz="2800" dirty="0">
                <a:solidFill>
                  <a:schemeClr val="bg1"/>
                </a:solidFill>
              </a:rPr>
              <a:t>Incarcerated adults experience substantial barriers to timely mental health care and suicide prevention, including chronic staffing shortages, limited access to psychiatric specialists, and heavy reliance on costly and high-risk off-site hospital transfers. In a medium- to maximum-security facility housing approximately 1,200 individuals, frequent transfers for suicidal ideation and acute psychiatric decompensation intensify symptoms, elevate security risks, and widen existing health disparities.</a:t>
            </a:r>
          </a:p>
          <a:p>
            <a:endParaRPr lang="en-US" sz="2800" dirty="0"/>
          </a:p>
          <a:p>
            <a:pPr>
              <a:lnSpc>
                <a:spcPct val="110000"/>
              </a:lnSpc>
            </a:pPr>
            <a:r>
              <a:rPr lang="en-GB" altLang="en-US" sz="6000" b="1" dirty="0">
                <a:solidFill>
                  <a:schemeClr val="bg1"/>
                </a:solidFill>
                <a:latin typeface="Georgia" panose="02040502050405020303" pitchFamily="18" charset="0"/>
                <a:ea typeface="Cambria" charset="0"/>
                <a:cs typeface="Cambria" charset="0"/>
              </a:rPr>
              <a:t>Clinical Question</a:t>
            </a:r>
            <a:endParaRPr lang="en-US" sz="6000" b="1" dirty="0">
              <a:latin typeface="Georgia" panose="02040502050405020303" pitchFamily="18" charset="0"/>
            </a:endParaRPr>
          </a:p>
          <a:p>
            <a:endParaRPr lang="en-US" sz="2800" dirty="0"/>
          </a:p>
          <a:p>
            <a:r>
              <a:rPr lang="en-US" sz="2800" dirty="0">
                <a:solidFill>
                  <a:schemeClr val="bg1"/>
                </a:solidFill>
              </a:rPr>
              <a:t>Can a nurse-led telehealth model with remote PMHNP support reduce off-site psychiatric hospital transfers by 30% over a 12-week implementation period in a correctional facility?</a:t>
            </a:r>
          </a:p>
          <a:p>
            <a:pPr eaLnBrk="1" hangingPunct="1">
              <a:lnSpc>
                <a:spcPct val="110000"/>
              </a:lnSpc>
            </a:pPr>
            <a:endParaRPr lang="en-US" altLang="en-US" sz="2800" dirty="0">
              <a:solidFill>
                <a:schemeClr val="bg1"/>
              </a:solidFill>
              <a:latin typeface="Univers"/>
              <a:cs typeface="Times New Roman"/>
            </a:endParaRPr>
          </a:p>
          <a:p>
            <a:pPr>
              <a:lnSpc>
                <a:spcPct val="110000"/>
              </a:lnSpc>
            </a:pPr>
            <a:endParaRPr lang="en-US" altLang="en-US" sz="2800" dirty="0">
              <a:solidFill>
                <a:schemeClr val="bg1"/>
              </a:solidFill>
              <a:latin typeface="Arial" charset="0"/>
              <a:cs typeface="Arial" charset="0"/>
            </a:endParaRPr>
          </a:p>
        </p:txBody>
      </p:sp>
      <p:sp>
        <p:nvSpPr>
          <p:cNvPr id="26" name="Rectangle 25"/>
          <p:cNvSpPr/>
          <p:nvPr/>
        </p:nvSpPr>
        <p:spPr>
          <a:xfrm>
            <a:off x="1097280" y="17230315"/>
            <a:ext cx="8595360" cy="10987126"/>
          </a:xfrm>
          <a:prstGeom prst="rect">
            <a:avLst/>
          </a:prstGeom>
          <a:solidFill>
            <a:srgbClr val="E3B03B"/>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7260"/>
          </a:p>
        </p:txBody>
      </p:sp>
      <p:sp>
        <p:nvSpPr>
          <p:cNvPr id="27" name="Text Box 122"/>
          <p:cNvSpPr txBox="1">
            <a:spLocks noChangeArrowheads="1"/>
          </p:cNvSpPr>
          <p:nvPr/>
        </p:nvSpPr>
        <p:spPr bwMode="auto">
          <a:xfrm>
            <a:off x="1525768" y="17455519"/>
            <a:ext cx="7738383" cy="5847755"/>
          </a:xfrm>
          <a:prstGeom prst="rect">
            <a:avLst/>
          </a:prstGeom>
          <a:noFill/>
          <a:ln>
            <a:noFill/>
          </a:ln>
          <a:effectLst/>
        </p:spPr>
        <p:txBody>
          <a:bodyPr wrap="square" lIns="91440" tIns="45720" rIns="91440" bIns="45720" anchor="t">
            <a:spAutoFit/>
          </a:bodyPr>
          <a:lstStyle>
            <a:lvl1pPr defTabSz="4703763">
              <a:defRPr sz="2400">
                <a:solidFill>
                  <a:schemeClr val="tx1"/>
                </a:solidFill>
                <a:latin typeface="Times New Roman" charset="0"/>
              </a:defRPr>
            </a:lvl1pPr>
            <a:lvl2pPr marL="742950" indent="-285750" defTabSz="4703763">
              <a:defRPr sz="2400">
                <a:solidFill>
                  <a:schemeClr val="tx1"/>
                </a:solidFill>
                <a:latin typeface="Times New Roman" charset="0"/>
              </a:defRPr>
            </a:lvl2pPr>
            <a:lvl3pPr marL="1143000" indent="-228600" defTabSz="4703763">
              <a:defRPr sz="2400">
                <a:solidFill>
                  <a:schemeClr val="tx1"/>
                </a:solidFill>
                <a:latin typeface="Times New Roman" charset="0"/>
              </a:defRPr>
            </a:lvl3pPr>
            <a:lvl4pPr marL="1600200" indent="-228600" defTabSz="4703763">
              <a:defRPr sz="2400">
                <a:solidFill>
                  <a:schemeClr val="tx1"/>
                </a:solidFill>
                <a:latin typeface="Times New Roman" charset="0"/>
              </a:defRPr>
            </a:lvl4pPr>
            <a:lvl5pPr marL="2057400" indent="-228600" defTabSz="4703763">
              <a:defRPr sz="2400">
                <a:solidFill>
                  <a:schemeClr val="tx1"/>
                </a:solidFill>
                <a:latin typeface="Times New Roman" charset="0"/>
              </a:defRPr>
            </a:lvl5pPr>
            <a:lvl6pPr marL="2514600" indent="-228600" defTabSz="4703763" eaLnBrk="0" fontAlgn="base" hangingPunct="0">
              <a:spcBef>
                <a:spcPct val="0"/>
              </a:spcBef>
              <a:spcAft>
                <a:spcPct val="0"/>
              </a:spcAft>
              <a:defRPr sz="2400">
                <a:solidFill>
                  <a:schemeClr val="tx1"/>
                </a:solidFill>
                <a:latin typeface="Times New Roman" charset="0"/>
              </a:defRPr>
            </a:lvl6pPr>
            <a:lvl7pPr marL="2971800" indent="-228600" defTabSz="4703763" eaLnBrk="0" fontAlgn="base" hangingPunct="0">
              <a:spcBef>
                <a:spcPct val="0"/>
              </a:spcBef>
              <a:spcAft>
                <a:spcPct val="0"/>
              </a:spcAft>
              <a:defRPr sz="2400">
                <a:solidFill>
                  <a:schemeClr val="tx1"/>
                </a:solidFill>
                <a:latin typeface="Times New Roman" charset="0"/>
              </a:defRPr>
            </a:lvl7pPr>
            <a:lvl8pPr marL="3429000" indent="-228600" defTabSz="4703763" eaLnBrk="0" fontAlgn="base" hangingPunct="0">
              <a:spcBef>
                <a:spcPct val="0"/>
              </a:spcBef>
              <a:spcAft>
                <a:spcPct val="0"/>
              </a:spcAft>
              <a:defRPr sz="2400">
                <a:solidFill>
                  <a:schemeClr val="tx1"/>
                </a:solidFill>
                <a:latin typeface="Times New Roman" charset="0"/>
              </a:defRPr>
            </a:lvl8pPr>
            <a:lvl9pPr marL="3886200" indent="-228600" defTabSz="4703763" eaLnBrk="0" fontAlgn="base" hangingPunct="0">
              <a:spcBef>
                <a:spcPct val="0"/>
              </a:spcBef>
              <a:spcAft>
                <a:spcPct val="0"/>
              </a:spcAft>
              <a:defRPr sz="2400">
                <a:solidFill>
                  <a:schemeClr val="tx1"/>
                </a:solidFill>
                <a:latin typeface="Times New Roman" charset="0"/>
              </a:defRPr>
            </a:lvl9pPr>
          </a:lstStyle>
          <a:p>
            <a:pPr eaLnBrk="1" hangingPunct="1">
              <a:lnSpc>
                <a:spcPct val="110000"/>
              </a:lnSpc>
            </a:pPr>
            <a:r>
              <a:rPr lang="en-GB" altLang="en-US" sz="6000" b="1" dirty="0">
                <a:solidFill>
                  <a:sysClr val="windowText" lastClr="000000"/>
                </a:solidFill>
                <a:latin typeface="Georgia" panose="02040502050405020303" pitchFamily="18" charset="0"/>
                <a:ea typeface="Cambria" charset="0"/>
                <a:cs typeface="Cambria" charset="0"/>
              </a:rPr>
              <a:t>Purpose Statement</a:t>
            </a:r>
          </a:p>
          <a:p>
            <a:endParaRPr lang="en-US" sz="2800" b="1" dirty="0"/>
          </a:p>
          <a:p>
            <a:r>
              <a:rPr lang="en-US" sz="2800" b="1" dirty="0"/>
              <a:t>SMART Goal:</a:t>
            </a:r>
            <a:r>
              <a:rPr lang="en-US" sz="2800" dirty="0"/>
              <a:t> Reduce off-site mental health transfers for psychiatric crises by 30% within a 12-week pilot. </a:t>
            </a:r>
          </a:p>
          <a:p>
            <a:endParaRPr lang="en-US" sz="2800" dirty="0"/>
          </a:p>
          <a:p>
            <a:r>
              <a:rPr lang="en-US" sz="2800" b="1" dirty="0"/>
              <a:t>Secondary Objectives:</a:t>
            </a:r>
            <a:r>
              <a:rPr lang="en-US" sz="2800" dirty="0"/>
              <a:t> </a:t>
            </a:r>
          </a:p>
          <a:p>
            <a:r>
              <a:rPr lang="en-US" sz="2800" dirty="0"/>
              <a:t>• Achieve ≥85% referral completion and ≤10% no-show rates. </a:t>
            </a:r>
          </a:p>
          <a:p>
            <a:r>
              <a:rPr lang="en-US" sz="2800" dirty="0"/>
              <a:t>• Improve timely crisis response (≤7 days). </a:t>
            </a:r>
          </a:p>
          <a:p>
            <a:r>
              <a:rPr lang="en-US" sz="2800" dirty="0"/>
              <a:t>• Enhance patient/staff satisfaction and suicide risk management.</a:t>
            </a:r>
          </a:p>
        </p:txBody>
      </p:sp>
      <p:sp>
        <p:nvSpPr>
          <p:cNvPr id="28" name="Text Box 122"/>
          <p:cNvSpPr txBox="1">
            <a:spLocks noChangeArrowheads="1"/>
          </p:cNvSpPr>
          <p:nvPr/>
        </p:nvSpPr>
        <p:spPr bwMode="auto">
          <a:xfrm>
            <a:off x="1096876" y="28236405"/>
            <a:ext cx="7285124" cy="3944541"/>
          </a:xfrm>
          <a:prstGeom prst="rect">
            <a:avLst/>
          </a:prstGeom>
          <a:noFill/>
          <a:ln>
            <a:noFill/>
          </a:ln>
          <a:effectLst/>
        </p:spPr>
        <p:txBody>
          <a:bodyPr wrap="square" lIns="91440" tIns="45720" rIns="91440" bIns="45720" anchor="t">
            <a:spAutoFit/>
          </a:bodyPr>
          <a:lstStyle>
            <a:lvl1pPr defTabSz="4703763">
              <a:defRPr sz="2400">
                <a:solidFill>
                  <a:schemeClr val="tx1"/>
                </a:solidFill>
                <a:latin typeface="Times New Roman" charset="0"/>
              </a:defRPr>
            </a:lvl1pPr>
            <a:lvl2pPr marL="742950" indent="-285750" defTabSz="4703763">
              <a:defRPr sz="2400">
                <a:solidFill>
                  <a:schemeClr val="tx1"/>
                </a:solidFill>
                <a:latin typeface="Times New Roman" charset="0"/>
              </a:defRPr>
            </a:lvl2pPr>
            <a:lvl3pPr marL="1143000" indent="-228600" defTabSz="4703763">
              <a:defRPr sz="2400">
                <a:solidFill>
                  <a:schemeClr val="tx1"/>
                </a:solidFill>
                <a:latin typeface="Times New Roman" charset="0"/>
              </a:defRPr>
            </a:lvl3pPr>
            <a:lvl4pPr marL="1600200" indent="-228600" defTabSz="4703763">
              <a:defRPr sz="2400">
                <a:solidFill>
                  <a:schemeClr val="tx1"/>
                </a:solidFill>
                <a:latin typeface="Times New Roman" charset="0"/>
              </a:defRPr>
            </a:lvl4pPr>
            <a:lvl5pPr marL="2057400" indent="-228600" defTabSz="4703763">
              <a:defRPr sz="2400">
                <a:solidFill>
                  <a:schemeClr val="tx1"/>
                </a:solidFill>
                <a:latin typeface="Times New Roman" charset="0"/>
              </a:defRPr>
            </a:lvl5pPr>
            <a:lvl6pPr marL="2514600" indent="-228600" defTabSz="4703763" eaLnBrk="0" fontAlgn="base" hangingPunct="0">
              <a:spcBef>
                <a:spcPct val="0"/>
              </a:spcBef>
              <a:spcAft>
                <a:spcPct val="0"/>
              </a:spcAft>
              <a:defRPr sz="2400">
                <a:solidFill>
                  <a:schemeClr val="tx1"/>
                </a:solidFill>
                <a:latin typeface="Times New Roman" charset="0"/>
              </a:defRPr>
            </a:lvl6pPr>
            <a:lvl7pPr marL="2971800" indent="-228600" defTabSz="4703763" eaLnBrk="0" fontAlgn="base" hangingPunct="0">
              <a:spcBef>
                <a:spcPct val="0"/>
              </a:spcBef>
              <a:spcAft>
                <a:spcPct val="0"/>
              </a:spcAft>
              <a:defRPr sz="2400">
                <a:solidFill>
                  <a:schemeClr val="tx1"/>
                </a:solidFill>
                <a:latin typeface="Times New Roman" charset="0"/>
              </a:defRPr>
            </a:lvl7pPr>
            <a:lvl8pPr marL="3429000" indent="-228600" defTabSz="4703763" eaLnBrk="0" fontAlgn="base" hangingPunct="0">
              <a:spcBef>
                <a:spcPct val="0"/>
              </a:spcBef>
              <a:spcAft>
                <a:spcPct val="0"/>
              </a:spcAft>
              <a:defRPr sz="2400">
                <a:solidFill>
                  <a:schemeClr val="tx1"/>
                </a:solidFill>
                <a:latin typeface="Times New Roman" charset="0"/>
              </a:defRPr>
            </a:lvl8pPr>
            <a:lvl9pPr marL="3886200" indent="-228600" defTabSz="4703763" eaLnBrk="0" fontAlgn="base" hangingPunct="0">
              <a:spcBef>
                <a:spcPct val="0"/>
              </a:spcBef>
              <a:spcAft>
                <a:spcPct val="0"/>
              </a:spcAft>
              <a:defRPr sz="2400">
                <a:solidFill>
                  <a:schemeClr val="tx1"/>
                </a:solidFill>
                <a:latin typeface="Times New Roman" charset="0"/>
              </a:defRPr>
            </a:lvl9pPr>
          </a:lstStyle>
          <a:p>
            <a:pPr eaLnBrk="1" hangingPunct="1">
              <a:lnSpc>
                <a:spcPct val="110000"/>
              </a:lnSpc>
            </a:pPr>
            <a:r>
              <a:rPr lang="en-GB" altLang="en-US" sz="1200" b="1" dirty="0">
                <a:latin typeface="Georgia"/>
                <a:ea typeface="Cambria"/>
                <a:cs typeface="Cambria" charset="0"/>
              </a:rPr>
              <a:t>                                   References</a:t>
            </a:r>
          </a:p>
          <a:p>
            <a:pPr>
              <a:lnSpc>
                <a:spcPct val="110000"/>
              </a:lnSpc>
            </a:pPr>
            <a:endParaRPr lang="en-US" sz="600" dirty="0"/>
          </a:p>
          <a:p>
            <a:pPr>
              <a:lnSpc>
                <a:spcPct val="110000"/>
              </a:lnSpc>
            </a:pPr>
            <a:r>
              <a:rPr lang="en-US" sz="600" dirty="0"/>
              <a:t>American Association of Colleges of Nursing. (2021). </a:t>
            </a:r>
            <a:r>
              <a:rPr lang="en-US" sz="600" i="1" dirty="0"/>
              <a:t>The essentials: Core competencies for professional nursing education</a:t>
            </a:r>
            <a:r>
              <a:rPr lang="en-US" sz="600" dirty="0"/>
              <a:t>. </a:t>
            </a:r>
          </a:p>
          <a:p>
            <a:pPr>
              <a:lnSpc>
                <a:spcPct val="110000"/>
              </a:lnSpc>
            </a:pPr>
            <a:endParaRPr lang="en-US" sz="600" dirty="0"/>
          </a:p>
          <a:p>
            <a:pPr>
              <a:lnSpc>
                <a:spcPct val="110000"/>
              </a:lnSpc>
            </a:pPr>
            <a:r>
              <a:rPr lang="en-US" sz="600" dirty="0"/>
              <a:t>          https://www.aacnnursing.org/essentials</a:t>
            </a:r>
          </a:p>
          <a:p>
            <a:pPr>
              <a:lnSpc>
                <a:spcPct val="110000"/>
              </a:lnSpc>
            </a:pPr>
            <a:endParaRPr lang="en-US" sz="600" dirty="0"/>
          </a:p>
          <a:p>
            <a:pPr>
              <a:lnSpc>
                <a:spcPct val="110000"/>
              </a:lnSpc>
            </a:pPr>
            <a:r>
              <a:rPr lang="en-US" sz="600" dirty="0"/>
              <a:t>Edge, C., et al. (2021). The impacts of telehealth delivered in prisons: A systematic review. </a:t>
            </a:r>
            <a:r>
              <a:rPr lang="en-US" sz="600" i="1" dirty="0" err="1"/>
              <a:t>PLoS</a:t>
            </a:r>
            <a:r>
              <a:rPr lang="en-US" sz="600" i="1" dirty="0"/>
              <a:t> ONE</a:t>
            </a:r>
            <a:r>
              <a:rPr lang="en-US" sz="600" dirty="0"/>
              <a:t>, 16(4), e0250170. </a:t>
            </a:r>
          </a:p>
          <a:p>
            <a:pPr>
              <a:lnSpc>
                <a:spcPct val="110000"/>
              </a:lnSpc>
            </a:pPr>
            <a:endParaRPr lang="en-US" sz="600" dirty="0"/>
          </a:p>
          <a:p>
            <a:pPr>
              <a:lnSpc>
                <a:spcPct val="110000"/>
              </a:lnSpc>
            </a:pPr>
            <a:r>
              <a:rPr lang="en-US" sz="600" dirty="0"/>
              <a:t>          https://doi.org/10.1371/journal.pone.0250170</a:t>
            </a:r>
          </a:p>
          <a:p>
            <a:pPr>
              <a:lnSpc>
                <a:spcPct val="110000"/>
              </a:lnSpc>
            </a:pPr>
            <a:endParaRPr lang="en-US" sz="600" dirty="0"/>
          </a:p>
          <a:p>
            <a:pPr>
              <a:lnSpc>
                <a:spcPct val="110000"/>
              </a:lnSpc>
            </a:pPr>
            <a:r>
              <a:rPr lang="en-US" sz="600" dirty="0"/>
              <a:t>Hewson, T., et al. (2024). Interventions for the management of chronic physical and mental health conditions in the prison population: A systematic review. </a:t>
            </a:r>
            <a:r>
              <a:rPr lang="en-US" sz="600" i="1" dirty="0"/>
              <a:t>BMC Public Health</a:t>
            </a:r>
            <a:r>
              <a:rPr lang="en-US" sz="600" dirty="0"/>
              <a:t>, 24(1), 456. </a:t>
            </a:r>
          </a:p>
          <a:p>
            <a:pPr>
              <a:lnSpc>
                <a:spcPct val="110000"/>
              </a:lnSpc>
            </a:pPr>
            <a:endParaRPr lang="en-US" sz="600" dirty="0"/>
          </a:p>
          <a:p>
            <a:pPr>
              <a:lnSpc>
                <a:spcPct val="110000"/>
              </a:lnSpc>
            </a:pPr>
            <a:r>
              <a:rPr lang="en-US" sz="600" dirty="0"/>
              <a:t>          https://doi.org/10.1186/s12889-024-17890-5</a:t>
            </a:r>
          </a:p>
          <a:p>
            <a:pPr>
              <a:lnSpc>
                <a:spcPct val="110000"/>
              </a:lnSpc>
            </a:pPr>
            <a:endParaRPr lang="en-US" sz="600" dirty="0"/>
          </a:p>
          <a:p>
            <a:pPr>
              <a:lnSpc>
                <a:spcPct val="110000"/>
              </a:lnSpc>
            </a:pPr>
            <a:r>
              <a:rPr lang="en-US" sz="600" dirty="0"/>
              <a:t>National Commission on Correctional Health Care. (2022). </a:t>
            </a:r>
            <a:r>
              <a:rPr lang="en-US" sz="600" i="1" dirty="0"/>
              <a:t>Standards for health services in prisons</a:t>
            </a:r>
            <a:r>
              <a:rPr lang="en-US" sz="600" dirty="0"/>
              <a:t>. </a:t>
            </a:r>
          </a:p>
          <a:p>
            <a:pPr>
              <a:lnSpc>
                <a:spcPct val="110000"/>
              </a:lnSpc>
            </a:pPr>
            <a:endParaRPr lang="en-US" sz="600" dirty="0"/>
          </a:p>
          <a:p>
            <a:pPr>
              <a:lnSpc>
                <a:spcPct val="110000"/>
              </a:lnSpc>
            </a:pPr>
            <a:r>
              <a:rPr lang="en-US" sz="600" dirty="0"/>
              <a:t>          https://www.ncchc.org/standards</a:t>
            </a:r>
          </a:p>
          <a:p>
            <a:pPr>
              <a:lnSpc>
                <a:spcPct val="110000"/>
              </a:lnSpc>
            </a:pPr>
            <a:endParaRPr lang="en-US" sz="600" dirty="0"/>
          </a:p>
          <a:p>
            <a:pPr>
              <a:lnSpc>
                <a:spcPct val="110000"/>
              </a:lnSpc>
            </a:pPr>
            <a:r>
              <a:rPr lang="en-US" sz="600" dirty="0" err="1"/>
              <a:t>Novisky</a:t>
            </a:r>
            <a:r>
              <a:rPr lang="en-US" sz="600" dirty="0"/>
              <a:t>, M. A., et al. (2025). Linkages between incarceration and health: Implications for reentry and public health. </a:t>
            </a:r>
            <a:r>
              <a:rPr lang="en-US" sz="600" i="1" dirty="0"/>
              <a:t>Health &amp; Justice</a:t>
            </a:r>
            <a:r>
              <a:rPr lang="en-US" sz="600" dirty="0"/>
              <a:t>, 13, 5. </a:t>
            </a:r>
          </a:p>
          <a:p>
            <a:pPr>
              <a:lnSpc>
                <a:spcPct val="110000"/>
              </a:lnSpc>
            </a:pPr>
            <a:endParaRPr lang="en-US" sz="600" dirty="0"/>
          </a:p>
          <a:p>
            <a:pPr>
              <a:lnSpc>
                <a:spcPct val="110000"/>
              </a:lnSpc>
            </a:pPr>
            <a:r>
              <a:rPr lang="en-US" sz="600" dirty="0"/>
              <a:t>          https://doi.org/10.1186/s40352-025-00289-4</a:t>
            </a:r>
          </a:p>
          <a:p>
            <a:pPr>
              <a:lnSpc>
                <a:spcPct val="110000"/>
              </a:lnSpc>
            </a:pPr>
            <a:endParaRPr lang="en-US" sz="600" dirty="0"/>
          </a:p>
          <a:p>
            <a:pPr>
              <a:lnSpc>
                <a:spcPct val="110000"/>
              </a:lnSpc>
            </a:pPr>
            <a:r>
              <a:rPr lang="en-US" sz="600" dirty="0"/>
              <a:t>Rosen, D. L., et al. (2023). Jail healthcare staffing and its impact on care delivery. </a:t>
            </a:r>
            <a:r>
              <a:rPr lang="en-US" sz="600" i="1" dirty="0"/>
              <a:t>Journal of General Internal Medicine</a:t>
            </a:r>
            <a:r>
              <a:rPr lang="en-US" sz="600" dirty="0"/>
              <a:t>, 38(4), 912–920. </a:t>
            </a:r>
          </a:p>
          <a:p>
            <a:pPr>
              <a:lnSpc>
                <a:spcPct val="110000"/>
              </a:lnSpc>
            </a:pPr>
            <a:endParaRPr lang="en-US" sz="600" dirty="0"/>
          </a:p>
          <a:p>
            <a:pPr>
              <a:lnSpc>
                <a:spcPct val="110000"/>
              </a:lnSpc>
            </a:pPr>
            <a:r>
              <a:rPr lang="en-US" sz="600" dirty="0"/>
              <a:t>          https://doi.org/10.1007/s11606-022-07890-5</a:t>
            </a:r>
          </a:p>
          <a:p>
            <a:pPr>
              <a:lnSpc>
                <a:spcPct val="110000"/>
              </a:lnSpc>
            </a:pPr>
            <a:endParaRPr lang="en-US" sz="600" dirty="0"/>
          </a:p>
          <a:p>
            <a:pPr>
              <a:lnSpc>
                <a:spcPct val="110000"/>
              </a:lnSpc>
            </a:pPr>
            <a:r>
              <a:rPr lang="en-US" sz="600" dirty="0"/>
              <a:t>Tierney, A. A., et al. (2023). Telehealth use in safety-net institutions before and during the COVID-19 pandemic. </a:t>
            </a:r>
            <a:r>
              <a:rPr lang="en-US" sz="600" i="1" dirty="0"/>
              <a:t>Medical Care</a:t>
            </a:r>
            <a:r>
              <a:rPr lang="en-US" sz="600" dirty="0"/>
              <a:t>, 61(Supplement 1), S45–S52. </a:t>
            </a:r>
          </a:p>
          <a:p>
            <a:pPr>
              <a:lnSpc>
                <a:spcPct val="110000"/>
              </a:lnSpc>
            </a:pPr>
            <a:endParaRPr lang="en-US" sz="600" dirty="0"/>
          </a:p>
          <a:p>
            <a:pPr>
              <a:lnSpc>
                <a:spcPct val="110000"/>
              </a:lnSpc>
            </a:pPr>
            <a:r>
              <a:rPr lang="en-US" sz="600" dirty="0"/>
              <a:t>          https://doi.org/10.1097/MLR.0000000000001810</a:t>
            </a:r>
          </a:p>
          <a:p>
            <a:pPr>
              <a:lnSpc>
                <a:spcPct val="110000"/>
              </a:lnSpc>
            </a:pPr>
            <a:endParaRPr lang="en-US" sz="600" dirty="0"/>
          </a:p>
          <a:p>
            <a:pPr>
              <a:lnSpc>
                <a:spcPct val="110000"/>
              </a:lnSpc>
            </a:pPr>
            <a:r>
              <a:rPr lang="en-US" sz="600" dirty="0"/>
              <a:t>Williams, K. S., et al. (2024). Enhancing healthcare access through telehealth in underserved and carceral populations. </a:t>
            </a:r>
            <a:r>
              <a:rPr lang="en-US" sz="600" i="1" dirty="0"/>
              <a:t>Frontiers in Public Health</a:t>
            </a:r>
            <a:r>
              <a:rPr lang="en-US" sz="600" dirty="0"/>
              <a:t>, 12, 1357890. </a:t>
            </a:r>
          </a:p>
          <a:p>
            <a:pPr>
              <a:lnSpc>
                <a:spcPct val="110000"/>
              </a:lnSpc>
            </a:pPr>
            <a:endParaRPr lang="en-US" sz="600" dirty="0"/>
          </a:p>
          <a:p>
            <a:pPr>
              <a:lnSpc>
                <a:spcPct val="110000"/>
              </a:lnSpc>
            </a:pPr>
            <a:r>
              <a:rPr lang="en-US" sz="600" dirty="0"/>
              <a:t>          https://doi.org/10.3389/fpubh.2024.1357890</a:t>
            </a:r>
          </a:p>
          <a:p>
            <a:pPr>
              <a:lnSpc>
                <a:spcPct val="110000"/>
              </a:lnSpc>
            </a:pPr>
            <a:endParaRPr lang="en-US" sz="600" dirty="0"/>
          </a:p>
          <a:p>
            <a:pPr>
              <a:lnSpc>
                <a:spcPct val="110000"/>
              </a:lnSpc>
            </a:pPr>
            <a:r>
              <a:rPr lang="en-US" sz="600" dirty="0"/>
              <a:t>Winny, A., &amp; Rosen, A. (2023). </a:t>
            </a:r>
            <a:r>
              <a:rPr lang="en-US" sz="600" i="1" dirty="0"/>
              <a:t>Progress in public health approaches to correctional care</a:t>
            </a:r>
            <a:r>
              <a:rPr lang="en-US" sz="600" dirty="0"/>
              <a:t>. Johns Hopkins Bloomberg School of Public Health. </a:t>
            </a:r>
          </a:p>
          <a:p>
            <a:pPr>
              <a:lnSpc>
                <a:spcPct val="110000"/>
              </a:lnSpc>
            </a:pPr>
            <a:endParaRPr lang="en-US" sz="600" dirty="0"/>
          </a:p>
          <a:p>
            <a:pPr>
              <a:lnSpc>
                <a:spcPct val="110000"/>
              </a:lnSpc>
            </a:pPr>
            <a:r>
              <a:rPr lang="en-US" sz="600" dirty="0"/>
              <a:t>          https://publichealth.jhu.edu/research/progress-in-public-health-approaches-to-correctional-care</a:t>
            </a:r>
          </a:p>
        </p:txBody>
      </p:sp>
      <p:sp>
        <p:nvSpPr>
          <p:cNvPr id="34" name="Rectangle 33"/>
          <p:cNvSpPr/>
          <p:nvPr/>
        </p:nvSpPr>
        <p:spPr>
          <a:xfrm>
            <a:off x="10378440" y="6080763"/>
            <a:ext cx="9692640" cy="22136677"/>
          </a:xfrm>
          <a:prstGeom prst="rect">
            <a:avLst/>
          </a:prstGeom>
          <a:solidFill>
            <a:schemeClr val="bg1">
              <a:lumMod val="85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sz="7260"/>
          </a:p>
        </p:txBody>
      </p:sp>
      <p:sp>
        <p:nvSpPr>
          <p:cNvPr id="35" name="Text Box 122"/>
          <p:cNvSpPr txBox="1">
            <a:spLocks noChangeArrowheads="1"/>
          </p:cNvSpPr>
          <p:nvPr/>
        </p:nvSpPr>
        <p:spPr bwMode="auto">
          <a:xfrm>
            <a:off x="10806929" y="6433113"/>
            <a:ext cx="8880752" cy="5416868"/>
          </a:xfrm>
          <a:prstGeom prst="rect">
            <a:avLst/>
          </a:prstGeom>
          <a:noFill/>
          <a:ln>
            <a:noFill/>
          </a:ln>
          <a:effectLst/>
        </p:spPr>
        <p:txBody>
          <a:bodyPr wrap="square" lIns="91440" tIns="45720" rIns="91440" bIns="45720" anchor="t">
            <a:spAutoFit/>
          </a:bodyPr>
          <a:lstStyle>
            <a:lvl1pPr defTabSz="4703763">
              <a:defRPr sz="2400">
                <a:solidFill>
                  <a:schemeClr val="tx1"/>
                </a:solidFill>
                <a:latin typeface="Times New Roman" charset="0"/>
              </a:defRPr>
            </a:lvl1pPr>
            <a:lvl2pPr marL="742950" indent="-285750" defTabSz="4703763">
              <a:defRPr sz="2400">
                <a:solidFill>
                  <a:schemeClr val="tx1"/>
                </a:solidFill>
                <a:latin typeface="Times New Roman" charset="0"/>
              </a:defRPr>
            </a:lvl2pPr>
            <a:lvl3pPr marL="1143000" indent="-228600" defTabSz="4703763">
              <a:defRPr sz="2400">
                <a:solidFill>
                  <a:schemeClr val="tx1"/>
                </a:solidFill>
                <a:latin typeface="Times New Roman" charset="0"/>
              </a:defRPr>
            </a:lvl3pPr>
            <a:lvl4pPr marL="1600200" indent="-228600" defTabSz="4703763">
              <a:defRPr sz="2400">
                <a:solidFill>
                  <a:schemeClr val="tx1"/>
                </a:solidFill>
                <a:latin typeface="Times New Roman" charset="0"/>
              </a:defRPr>
            </a:lvl4pPr>
            <a:lvl5pPr marL="2057400" indent="-228600" defTabSz="4703763">
              <a:defRPr sz="2400">
                <a:solidFill>
                  <a:schemeClr val="tx1"/>
                </a:solidFill>
                <a:latin typeface="Times New Roman" charset="0"/>
              </a:defRPr>
            </a:lvl5pPr>
            <a:lvl6pPr marL="2514600" indent="-228600" defTabSz="4703763" eaLnBrk="0" fontAlgn="base" hangingPunct="0">
              <a:spcBef>
                <a:spcPct val="0"/>
              </a:spcBef>
              <a:spcAft>
                <a:spcPct val="0"/>
              </a:spcAft>
              <a:defRPr sz="2400">
                <a:solidFill>
                  <a:schemeClr val="tx1"/>
                </a:solidFill>
                <a:latin typeface="Times New Roman" charset="0"/>
              </a:defRPr>
            </a:lvl6pPr>
            <a:lvl7pPr marL="2971800" indent="-228600" defTabSz="4703763" eaLnBrk="0" fontAlgn="base" hangingPunct="0">
              <a:spcBef>
                <a:spcPct val="0"/>
              </a:spcBef>
              <a:spcAft>
                <a:spcPct val="0"/>
              </a:spcAft>
              <a:defRPr sz="2400">
                <a:solidFill>
                  <a:schemeClr val="tx1"/>
                </a:solidFill>
                <a:latin typeface="Times New Roman" charset="0"/>
              </a:defRPr>
            </a:lvl7pPr>
            <a:lvl8pPr marL="3429000" indent="-228600" defTabSz="4703763" eaLnBrk="0" fontAlgn="base" hangingPunct="0">
              <a:spcBef>
                <a:spcPct val="0"/>
              </a:spcBef>
              <a:spcAft>
                <a:spcPct val="0"/>
              </a:spcAft>
              <a:defRPr sz="2400">
                <a:solidFill>
                  <a:schemeClr val="tx1"/>
                </a:solidFill>
                <a:latin typeface="Times New Roman" charset="0"/>
              </a:defRPr>
            </a:lvl8pPr>
            <a:lvl9pPr marL="3886200" indent="-228600" defTabSz="4703763" eaLnBrk="0" fontAlgn="base" hangingPunct="0">
              <a:spcBef>
                <a:spcPct val="0"/>
              </a:spcBef>
              <a:spcAft>
                <a:spcPct val="0"/>
              </a:spcAft>
              <a:defRPr sz="2400">
                <a:solidFill>
                  <a:schemeClr val="tx1"/>
                </a:solidFill>
                <a:latin typeface="Times New Roman" charset="0"/>
              </a:defRPr>
            </a:lvl9pPr>
          </a:lstStyle>
          <a:p>
            <a:pPr eaLnBrk="1" hangingPunct="1">
              <a:lnSpc>
                <a:spcPct val="110000"/>
              </a:lnSpc>
            </a:pPr>
            <a:r>
              <a:rPr lang="en-GB" altLang="en-US" sz="6000" b="1" dirty="0">
                <a:latin typeface="Georgia" panose="02040502050405020303" pitchFamily="18" charset="0"/>
                <a:ea typeface="Cambria" charset="0"/>
                <a:cs typeface="Cambria" charset="0"/>
              </a:rPr>
              <a:t>Current Evidence</a:t>
            </a:r>
          </a:p>
          <a:p>
            <a:r>
              <a:rPr lang="en-US" sz="2800" dirty="0"/>
              <a:t>Strong evidence supports nurse-led telehealth models with PMHNP involvement in correctional settings. Systematic reviews demonstrate reduced off-site transfers, improved access and continuity of care, and effective crisis intervention and suicide risk management delivered via telehealth (Edge et al., 2021; Hewson et al., 2024). These outcomes align with National Commission on Correctional Health Care (NCCHC) standards requiring timely mental health assessment and suicide prevention.</a:t>
            </a:r>
          </a:p>
          <a:p>
            <a:endParaRPr lang="en-US" sz="2800" dirty="0">
              <a:effectLst/>
            </a:endParaRPr>
          </a:p>
        </p:txBody>
      </p:sp>
      <p:sp>
        <p:nvSpPr>
          <p:cNvPr id="46" name="Rectangle 45"/>
          <p:cNvSpPr/>
          <p:nvPr/>
        </p:nvSpPr>
        <p:spPr>
          <a:xfrm>
            <a:off x="20848320" y="6080763"/>
            <a:ext cx="13533120" cy="13441059"/>
          </a:xfrm>
          <a:prstGeom prst="rect">
            <a:avLst/>
          </a:prstGeom>
          <a:solidFill>
            <a:srgbClr val="E3B03B"/>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7260"/>
          </a:p>
        </p:txBody>
      </p:sp>
      <p:sp>
        <p:nvSpPr>
          <p:cNvPr id="47" name="Text Box 122"/>
          <p:cNvSpPr txBox="1">
            <a:spLocks noChangeArrowheads="1"/>
          </p:cNvSpPr>
          <p:nvPr/>
        </p:nvSpPr>
        <p:spPr bwMode="auto">
          <a:xfrm>
            <a:off x="21231089" y="6308064"/>
            <a:ext cx="12601711" cy="7149137"/>
          </a:xfrm>
          <a:prstGeom prst="rect">
            <a:avLst/>
          </a:prstGeom>
          <a:noFill/>
          <a:ln>
            <a:noFill/>
          </a:ln>
          <a:effectLst/>
        </p:spPr>
        <p:txBody>
          <a:bodyPr wrap="square" lIns="91440" tIns="45720" rIns="91440" bIns="45720" anchor="t">
            <a:spAutoFit/>
          </a:bodyPr>
          <a:lstStyle>
            <a:lvl1pPr defTabSz="4703763">
              <a:defRPr sz="2400">
                <a:solidFill>
                  <a:schemeClr val="tx1"/>
                </a:solidFill>
                <a:latin typeface="Times New Roman" charset="0"/>
              </a:defRPr>
            </a:lvl1pPr>
            <a:lvl2pPr marL="742950" indent="-285750" defTabSz="4703763">
              <a:defRPr sz="2400">
                <a:solidFill>
                  <a:schemeClr val="tx1"/>
                </a:solidFill>
                <a:latin typeface="Times New Roman" charset="0"/>
              </a:defRPr>
            </a:lvl2pPr>
            <a:lvl3pPr marL="1143000" indent="-228600" defTabSz="4703763">
              <a:defRPr sz="2400">
                <a:solidFill>
                  <a:schemeClr val="tx1"/>
                </a:solidFill>
                <a:latin typeface="Times New Roman" charset="0"/>
              </a:defRPr>
            </a:lvl3pPr>
            <a:lvl4pPr marL="1600200" indent="-228600" defTabSz="4703763">
              <a:defRPr sz="2400">
                <a:solidFill>
                  <a:schemeClr val="tx1"/>
                </a:solidFill>
                <a:latin typeface="Times New Roman" charset="0"/>
              </a:defRPr>
            </a:lvl4pPr>
            <a:lvl5pPr marL="2057400" indent="-228600" defTabSz="4703763">
              <a:defRPr sz="2400">
                <a:solidFill>
                  <a:schemeClr val="tx1"/>
                </a:solidFill>
                <a:latin typeface="Times New Roman" charset="0"/>
              </a:defRPr>
            </a:lvl5pPr>
            <a:lvl6pPr marL="2514600" indent="-228600" defTabSz="4703763" eaLnBrk="0" fontAlgn="base" hangingPunct="0">
              <a:spcBef>
                <a:spcPct val="0"/>
              </a:spcBef>
              <a:spcAft>
                <a:spcPct val="0"/>
              </a:spcAft>
              <a:defRPr sz="2400">
                <a:solidFill>
                  <a:schemeClr val="tx1"/>
                </a:solidFill>
                <a:latin typeface="Times New Roman" charset="0"/>
              </a:defRPr>
            </a:lvl6pPr>
            <a:lvl7pPr marL="2971800" indent="-228600" defTabSz="4703763" eaLnBrk="0" fontAlgn="base" hangingPunct="0">
              <a:spcBef>
                <a:spcPct val="0"/>
              </a:spcBef>
              <a:spcAft>
                <a:spcPct val="0"/>
              </a:spcAft>
              <a:defRPr sz="2400">
                <a:solidFill>
                  <a:schemeClr val="tx1"/>
                </a:solidFill>
                <a:latin typeface="Times New Roman" charset="0"/>
              </a:defRPr>
            </a:lvl7pPr>
            <a:lvl8pPr marL="3429000" indent="-228600" defTabSz="4703763" eaLnBrk="0" fontAlgn="base" hangingPunct="0">
              <a:spcBef>
                <a:spcPct val="0"/>
              </a:spcBef>
              <a:spcAft>
                <a:spcPct val="0"/>
              </a:spcAft>
              <a:defRPr sz="2400">
                <a:solidFill>
                  <a:schemeClr val="tx1"/>
                </a:solidFill>
                <a:latin typeface="Times New Roman" charset="0"/>
              </a:defRPr>
            </a:lvl8pPr>
            <a:lvl9pPr marL="3886200" indent="-228600" defTabSz="4703763" eaLnBrk="0" fontAlgn="base" hangingPunct="0">
              <a:spcBef>
                <a:spcPct val="0"/>
              </a:spcBef>
              <a:spcAft>
                <a:spcPct val="0"/>
              </a:spcAft>
              <a:defRPr sz="2400">
                <a:solidFill>
                  <a:schemeClr val="tx1"/>
                </a:solidFill>
                <a:latin typeface="Times New Roman" charset="0"/>
              </a:defRPr>
            </a:lvl9pPr>
          </a:lstStyle>
          <a:p>
            <a:pPr eaLnBrk="1" hangingPunct="1">
              <a:lnSpc>
                <a:spcPct val="110000"/>
              </a:lnSpc>
            </a:pPr>
            <a:r>
              <a:rPr lang="en-GB" altLang="en-US" sz="6000" b="1" dirty="0">
                <a:latin typeface="Georgia" panose="02040502050405020303" pitchFamily="18" charset="0"/>
                <a:ea typeface="Cambria" charset="0"/>
                <a:cs typeface="Cambria" charset="0"/>
              </a:rPr>
              <a:t>Design</a:t>
            </a:r>
          </a:p>
          <a:p>
            <a:endParaRPr lang="en-US" sz="2800" dirty="0"/>
          </a:p>
          <a:p>
            <a:r>
              <a:rPr lang="en-US" sz="2800" b="1" dirty="0"/>
              <a:t>Intervention: </a:t>
            </a:r>
            <a:r>
              <a:rPr lang="en-US" sz="2800" dirty="0"/>
              <a:t>12-week nurse-led telehealth pilot. On-site RNs facilitate secure video visits; remote PMHNP provides crisis evaluation, psychopharmacology, psychotherapy, and safety planning.</a:t>
            </a:r>
          </a:p>
          <a:p>
            <a:r>
              <a:rPr lang="en-US" sz="2800" b="1" dirty="0"/>
              <a:t>Key Stakeholders: </a:t>
            </a:r>
            <a:r>
              <a:rPr lang="en-US" sz="2800" dirty="0"/>
              <a:t>On-site RNs, off-site PMHNP (clinical oversight), administration, IT, and security.</a:t>
            </a:r>
          </a:p>
          <a:p>
            <a:r>
              <a:rPr lang="en-US" sz="2800" b="1" dirty="0"/>
              <a:t>Barriers to Address: </a:t>
            </a:r>
            <a:r>
              <a:rPr lang="en-US" sz="2800" dirty="0"/>
              <a:t>Security protocols that limit video access, technology reliability within the facility, staff training and workflow integration, and privacy concerns in the carceral setting. These will be mitigated through early collaboration with security, targeted staff training, use of a secure HIPAA-compliant platform, and clear operational protocols.</a:t>
            </a:r>
          </a:p>
          <a:p>
            <a:r>
              <a:rPr lang="en-US" sz="2800" b="1" dirty="0"/>
              <a:t>Evaluation Methods: </a:t>
            </a:r>
            <a:r>
              <a:rPr lang="en-US" sz="2800" dirty="0"/>
              <a:t>Mixed-methods – quantitative (EHR transfer logs, wait times, crisis metrics) and qualitative interviews. PDSA cycles for ongoing refinement.</a:t>
            </a:r>
          </a:p>
          <a:p>
            <a:pPr eaLnBrk="1" hangingPunct="1">
              <a:lnSpc>
                <a:spcPct val="110000"/>
              </a:lnSpc>
            </a:pPr>
            <a:endParaRPr lang="en-GB" altLang="en-US" sz="2800" dirty="0">
              <a:latin typeface="Times New Roman" panose="02020603050405020304" pitchFamily="18" charset="0"/>
              <a:ea typeface="Cambria" charset="0"/>
              <a:cs typeface="Times New Roman" panose="02020603050405020304" pitchFamily="18" charset="0"/>
            </a:endParaRPr>
          </a:p>
        </p:txBody>
      </p:sp>
      <p:sp>
        <p:nvSpPr>
          <p:cNvPr id="55" name="Rectangle 54"/>
          <p:cNvSpPr/>
          <p:nvPr/>
        </p:nvSpPr>
        <p:spPr>
          <a:xfrm>
            <a:off x="20848320" y="20161277"/>
            <a:ext cx="22037040" cy="8056163"/>
          </a:xfrm>
          <a:prstGeom prst="rect">
            <a:avLst/>
          </a:prstGeom>
          <a:solidFill>
            <a:srgbClr val="16445C"/>
          </a:solidFill>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sp>
        <p:nvSpPr>
          <p:cNvPr id="56" name="Text Box 122"/>
          <p:cNvSpPr txBox="1">
            <a:spLocks noChangeArrowheads="1"/>
          </p:cNvSpPr>
          <p:nvPr/>
        </p:nvSpPr>
        <p:spPr bwMode="auto">
          <a:xfrm>
            <a:off x="21276809" y="20360174"/>
            <a:ext cx="21303751" cy="6093976"/>
          </a:xfrm>
          <a:prstGeom prst="rect">
            <a:avLst/>
          </a:prstGeom>
          <a:noFill/>
          <a:ln>
            <a:noFill/>
          </a:ln>
          <a:effectLst/>
        </p:spPr>
        <p:txBody>
          <a:bodyPr wrap="square" lIns="91440" tIns="45720" rIns="91440" bIns="45720" anchor="t">
            <a:spAutoFit/>
          </a:bodyPr>
          <a:lstStyle>
            <a:lvl1pPr defTabSz="4703763">
              <a:defRPr sz="2400">
                <a:solidFill>
                  <a:schemeClr val="tx1"/>
                </a:solidFill>
                <a:latin typeface="Times New Roman" charset="0"/>
              </a:defRPr>
            </a:lvl1pPr>
            <a:lvl2pPr marL="742950" indent="-285750" defTabSz="4703763">
              <a:defRPr sz="2400">
                <a:solidFill>
                  <a:schemeClr val="tx1"/>
                </a:solidFill>
                <a:latin typeface="Times New Roman" charset="0"/>
              </a:defRPr>
            </a:lvl2pPr>
            <a:lvl3pPr marL="1143000" indent="-228600" defTabSz="4703763">
              <a:defRPr sz="2400">
                <a:solidFill>
                  <a:schemeClr val="tx1"/>
                </a:solidFill>
                <a:latin typeface="Times New Roman" charset="0"/>
              </a:defRPr>
            </a:lvl3pPr>
            <a:lvl4pPr marL="1600200" indent="-228600" defTabSz="4703763">
              <a:defRPr sz="2400">
                <a:solidFill>
                  <a:schemeClr val="tx1"/>
                </a:solidFill>
                <a:latin typeface="Times New Roman" charset="0"/>
              </a:defRPr>
            </a:lvl4pPr>
            <a:lvl5pPr marL="2057400" indent="-228600" defTabSz="4703763">
              <a:defRPr sz="2400">
                <a:solidFill>
                  <a:schemeClr val="tx1"/>
                </a:solidFill>
                <a:latin typeface="Times New Roman" charset="0"/>
              </a:defRPr>
            </a:lvl5pPr>
            <a:lvl6pPr marL="2514600" indent="-228600" defTabSz="4703763" eaLnBrk="0" fontAlgn="base" hangingPunct="0">
              <a:spcBef>
                <a:spcPct val="0"/>
              </a:spcBef>
              <a:spcAft>
                <a:spcPct val="0"/>
              </a:spcAft>
              <a:defRPr sz="2400">
                <a:solidFill>
                  <a:schemeClr val="tx1"/>
                </a:solidFill>
                <a:latin typeface="Times New Roman" charset="0"/>
              </a:defRPr>
            </a:lvl6pPr>
            <a:lvl7pPr marL="2971800" indent="-228600" defTabSz="4703763" eaLnBrk="0" fontAlgn="base" hangingPunct="0">
              <a:spcBef>
                <a:spcPct val="0"/>
              </a:spcBef>
              <a:spcAft>
                <a:spcPct val="0"/>
              </a:spcAft>
              <a:defRPr sz="2400">
                <a:solidFill>
                  <a:schemeClr val="tx1"/>
                </a:solidFill>
                <a:latin typeface="Times New Roman" charset="0"/>
              </a:defRPr>
            </a:lvl7pPr>
            <a:lvl8pPr marL="3429000" indent="-228600" defTabSz="4703763" eaLnBrk="0" fontAlgn="base" hangingPunct="0">
              <a:spcBef>
                <a:spcPct val="0"/>
              </a:spcBef>
              <a:spcAft>
                <a:spcPct val="0"/>
              </a:spcAft>
              <a:defRPr sz="2400">
                <a:solidFill>
                  <a:schemeClr val="tx1"/>
                </a:solidFill>
                <a:latin typeface="Times New Roman" charset="0"/>
              </a:defRPr>
            </a:lvl8pPr>
            <a:lvl9pPr marL="3886200" indent="-228600" defTabSz="4703763" eaLnBrk="0" fontAlgn="base" hangingPunct="0">
              <a:spcBef>
                <a:spcPct val="0"/>
              </a:spcBef>
              <a:spcAft>
                <a:spcPct val="0"/>
              </a:spcAft>
              <a:defRPr sz="2400">
                <a:solidFill>
                  <a:schemeClr val="tx1"/>
                </a:solidFill>
                <a:latin typeface="Times New Roman" charset="0"/>
              </a:defRPr>
            </a:lvl9pPr>
          </a:lstStyle>
          <a:p>
            <a:pPr eaLnBrk="1" hangingPunct="1">
              <a:lnSpc>
                <a:spcPct val="110000"/>
              </a:lnSpc>
            </a:pPr>
            <a:r>
              <a:rPr lang="en-GB" altLang="en-US" sz="6000" b="1" dirty="0">
                <a:solidFill>
                  <a:schemeClr val="bg1"/>
                </a:solidFill>
                <a:latin typeface="Georgia" panose="02040502050405020303" pitchFamily="18" charset="0"/>
                <a:ea typeface="Cambria" charset="0"/>
                <a:cs typeface="Cambria" charset="0"/>
              </a:rPr>
              <a:t>Conclusion</a:t>
            </a:r>
          </a:p>
          <a:p>
            <a:endParaRPr lang="en-US" sz="3600">
              <a:solidFill>
                <a:schemeClr val="bg1"/>
              </a:solidFill>
            </a:endParaRPr>
          </a:p>
          <a:p>
            <a:r>
              <a:rPr lang="en-US" sz="3600">
                <a:solidFill>
                  <a:schemeClr val="bg1"/>
                </a:solidFill>
              </a:rPr>
              <a:t>The </a:t>
            </a:r>
            <a:r>
              <a:rPr lang="en-US" sz="3600" dirty="0">
                <a:solidFill>
                  <a:schemeClr val="bg1"/>
                </a:solidFill>
              </a:rPr>
              <a:t>nurse-led telehealth model with PMHNP oversight represents a feasible, evidence-based strategy to reduce off-site psychiatric transfers and strengthen suicide prevention in correctional facilities. Through timely crisis response, risk assessment, and coordinated mental health care, the approach mitigates critical disparities, enhances institutional safety, and supports improved reentry outcomes. By integrating advanced practice nursing expertise directly into the correctional setting, the model also helps address workforce shortages and promotes more consistent, high-quality psychiatric care for a vulnerable population. It offers a sustainable and scalable framework that elevates the PMHNP’s contribution to innovative, equitable mental health delivery and has the potential to inform broader improvements in carceral health systems.</a:t>
            </a:r>
            <a:endParaRPr lang="en-US" sz="3600" dirty="0">
              <a:solidFill>
                <a:schemeClr val="bg1"/>
              </a:solidFill>
              <a:effectLst/>
            </a:endParaRPr>
          </a:p>
        </p:txBody>
      </p:sp>
      <p:sp>
        <p:nvSpPr>
          <p:cNvPr id="32" name="Rectangle 31"/>
          <p:cNvSpPr/>
          <p:nvPr/>
        </p:nvSpPr>
        <p:spPr>
          <a:xfrm>
            <a:off x="35112960" y="6040950"/>
            <a:ext cx="7772400" cy="13480868"/>
          </a:xfrm>
          <a:prstGeom prst="rect">
            <a:avLst/>
          </a:prstGeom>
          <a:solidFill>
            <a:schemeClr val="bg1">
              <a:lumMod val="85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sz="7260"/>
          </a:p>
        </p:txBody>
      </p:sp>
      <p:sp>
        <p:nvSpPr>
          <p:cNvPr id="33" name="Text Box 122"/>
          <p:cNvSpPr txBox="1">
            <a:spLocks noChangeArrowheads="1"/>
          </p:cNvSpPr>
          <p:nvPr/>
        </p:nvSpPr>
        <p:spPr bwMode="auto">
          <a:xfrm>
            <a:off x="35158680" y="6040950"/>
            <a:ext cx="7635240" cy="6669005"/>
          </a:xfrm>
          <a:prstGeom prst="rect">
            <a:avLst/>
          </a:prstGeom>
          <a:noFill/>
          <a:ln>
            <a:noFill/>
          </a:ln>
          <a:effectLst/>
        </p:spPr>
        <p:txBody>
          <a:bodyPr wrap="square" lIns="91440" tIns="45720" rIns="91440" bIns="45720" anchor="t">
            <a:spAutoFit/>
          </a:bodyPr>
          <a:lstStyle>
            <a:lvl1pPr defTabSz="4703763">
              <a:defRPr sz="2400">
                <a:solidFill>
                  <a:schemeClr val="tx1"/>
                </a:solidFill>
                <a:latin typeface="Times New Roman" charset="0"/>
              </a:defRPr>
            </a:lvl1pPr>
            <a:lvl2pPr marL="742950" indent="-285750" defTabSz="4703763">
              <a:defRPr sz="2400">
                <a:solidFill>
                  <a:schemeClr val="tx1"/>
                </a:solidFill>
                <a:latin typeface="Times New Roman" charset="0"/>
              </a:defRPr>
            </a:lvl2pPr>
            <a:lvl3pPr marL="1143000" indent="-228600" defTabSz="4703763">
              <a:defRPr sz="2400">
                <a:solidFill>
                  <a:schemeClr val="tx1"/>
                </a:solidFill>
                <a:latin typeface="Times New Roman" charset="0"/>
              </a:defRPr>
            </a:lvl3pPr>
            <a:lvl4pPr marL="1600200" indent="-228600" defTabSz="4703763">
              <a:defRPr sz="2400">
                <a:solidFill>
                  <a:schemeClr val="tx1"/>
                </a:solidFill>
                <a:latin typeface="Times New Roman" charset="0"/>
              </a:defRPr>
            </a:lvl4pPr>
            <a:lvl5pPr marL="2057400" indent="-228600" defTabSz="4703763">
              <a:defRPr sz="2400">
                <a:solidFill>
                  <a:schemeClr val="tx1"/>
                </a:solidFill>
                <a:latin typeface="Times New Roman" charset="0"/>
              </a:defRPr>
            </a:lvl5pPr>
            <a:lvl6pPr marL="2514600" indent="-228600" defTabSz="4703763" eaLnBrk="0" fontAlgn="base" hangingPunct="0">
              <a:spcBef>
                <a:spcPct val="0"/>
              </a:spcBef>
              <a:spcAft>
                <a:spcPct val="0"/>
              </a:spcAft>
              <a:defRPr sz="2400">
                <a:solidFill>
                  <a:schemeClr val="tx1"/>
                </a:solidFill>
                <a:latin typeface="Times New Roman" charset="0"/>
              </a:defRPr>
            </a:lvl6pPr>
            <a:lvl7pPr marL="2971800" indent="-228600" defTabSz="4703763" eaLnBrk="0" fontAlgn="base" hangingPunct="0">
              <a:spcBef>
                <a:spcPct val="0"/>
              </a:spcBef>
              <a:spcAft>
                <a:spcPct val="0"/>
              </a:spcAft>
              <a:defRPr sz="2400">
                <a:solidFill>
                  <a:schemeClr val="tx1"/>
                </a:solidFill>
                <a:latin typeface="Times New Roman" charset="0"/>
              </a:defRPr>
            </a:lvl7pPr>
            <a:lvl8pPr marL="3429000" indent="-228600" defTabSz="4703763" eaLnBrk="0" fontAlgn="base" hangingPunct="0">
              <a:spcBef>
                <a:spcPct val="0"/>
              </a:spcBef>
              <a:spcAft>
                <a:spcPct val="0"/>
              </a:spcAft>
              <a:defRPr sz="2400">
                <a:solidFill>
                  <a:schemeClr val="tx1"/>
                </a:solidFill>
                <a:latin typeface="Times New Roman" charset="0"/>
              </a:defRPr>
            </a:lvl8pPr>
            <a:lvl9pPr marL="3886200" indent="-228600" defTabSz="4703763" eaLnBrk="0" fontAlgn="base" hangingPunct="0">
              <a:spcBef>
                <a:spcPct val="0"/>
              </a:spcBef>
              <a:spcAft>
                <a:spcPct val="0"/>
              </a:spcAft>
              <a:defRPr sz="2400">
                <a:solidFill>
                  <a:schemeClr val="tx1"/>
                </a:solidFill>
                <a:latin typeface="Times New Roman" charset="0"/>
              </a:defRPr>
            </a:lvl9pPr>
          </a:lstStyle>
          <a:p>
            <a:pPr eaLnBrk="1" hangingPunct="1">
              <a:lnSpc>
                <a:spcPct val="110000"/>
              </a:lnSpc>
            </a:pPr>
            <a:r>
              <a:rPr lang="en-GB" altLang="en-US" sz="5400" b="1" dirty="0">
                <a:latin typeface="Georgia" panose="02040502050405020303" pitchFamily="18" charset="0"/>
                <a:ea typeface="Cambria" charset="0"/>
                <a:cs typeface="Cambria" charset="0"/>
              </a:rPr>
              <a:t>Future Recommendations</a:t>
            </a:r>
          </a:p>
          <a:p>
            <a:endParaRPr lang="en-US" sz="2200" b="1" dirty="0"/>
          </a:p>
          <a:p>
            <a:r>
              <a:rPr lang="en-US" sz="2800" b="1" dirty="0"/>
              <a:t>Sustainability:</a:t>
            </a:r>
            <a:r>
              <a:rPr lang="en-US" sz="2800" dirty="0"/>
              <a:t> Implement quarterly performance audits led by the PMHNP and nursing leadership team, and formally integrate the telehealth model into standard facility operating procedures.</a:t>
            </a:r>
          </a:p>
          <a:p>
            <a:r>
              <a:rPr lang="en-US" sz="2800" b="1" dirty="0"/>
              <a:t>Expansion:</a:t>
            </a:r>
            <a:r>
              <a:rPr lang="en-US" sz="2800" dirty="0"/>
              <a:t> Scale the model across additional correctional facilities and pursue policy advocacy to secure sustained telehealth funding and full practice authority for PMHNPs in Nevada to support long-term system-level impact.</a:t>
            </a:r>
          </a:p>
          <a:p>
            <a:pPr eaLnBrk="1" hangingPunct="1">
              <a:lnSpc>
                <a:spcPct val="110000"/>
              </a:lnSpc>
            </a:pPr>
            <a:endParaRPr lang="en-GB" altLang="en-US" sz="2800" dirty="0">
              <a:latin typeface="Times New Roman" panose="02020603050405020304" pitchFamily="18" charset="0"/>
              <a:ea typeface="Cambria" charset="0"/>
              <a:cs typeface="Times New Roman" panose="02020603050405020304" pitchFamily="18" charset="0"/>
            </a:endParaRPr>
          </a:p>
        </p:txBody>
      </p:sp>
      <p:sp>
        <p:nvSpPr>
          <p:cNvPr id="3" name="Text Box 122">
            <a:extLst>
              <a:ext uri="{FF2B5EF4-FFF2-40B4-BE49-F238E27FC236}">
                <a16:creationId xmlns:a16="http://schemas.microsoft.com/office/drawing/2014/main" id="{2E4FFA93-C97E-9090-7F4A-7C898476F5F4}"/>
              </a:ext>
            </a:extLst>
          </p:cNvPr>
          <p:cNvSpPr txBox="1">
            <a:spLocks noChangeArrowheads="1"/>
          </p:cNvSpPr>
          <p:nvPr/>
        </p:nvSpPr>
        <p:spPr bwMode="auto">
          <a:xfrm>
            <a:off x="10806929" y="21068420"/>
            <a:ext cx="8093070" cy="6718249"/>
          </a:xfrm>
          <a:prstGeom prst="rect">
            <a:avLst/>
          </a:prstGeom>
          <a:noFill/>
          <a:ln>
            <a:noFill/>
          </a:ln>
          <a:effectLst/>
        </p:spPr>
        <p:txBody>
          <a:bodyPr wrap="square" lIns="91440" tIns="45720" rIns="91440" bIns="45720" anchor="t">
            <a:spAutoFit/>
          </a:bodyPr>
          <a:lstStyle>
            <a:lvl1pPr defTabSz="4703763">
              <a:defRPr sz="2400">
                <a:solidFill>
                  <a:schemeClr val="tx1"/>
                </a:solidFill>
                <a:latin typeface="Times New Roman" charset="0"/>
              </a:defRPr>
            </a:lvl1pPr>
            <a:lvl2pPr marL="742950" indent="-285750" defTabSz="4703763">
              <a:defRPr sz="2400">
                <a:solidFill>
                  <a:schemeClr val="tx1"/>
                </a:solidFill>
                <a:latin typeface="Times New Roman" charset="0"/>
              </a:defRPr>
            </a:lvl2pPr>
            <a:lvl3pPr marL="1143000" indent="-228600" defTabSz="4703763">
              <a:defRPr sz="2400">
                <a:solidFill>
                  <a:schemeClr val="tx1"/>
                </a:solidFill>
                <a:latin typeface="Times New Roman" charset="0"/>
              </a:defRPr>
            </a:lvl3pPr>
            <a:lvl4pPr marL="1600200" indent="-228600" defTabSz="4703763">
              <a:defRPr sz="2400">
                <a:solidFill>
                  <a:schemeClr val="tx1"/>
                </a:solidFill>
                <a:latin typeface="Times New Roman" charset="0"/>
              </a:defRPr>
            </a:lvl4pPr>
            <a:lvl5pPr marL="2057400" indent="-228600" defTabSz="4703763">
              <a:defRPr sz="2400">
                <a:solidFill>
                  <a:schemeClr val="tx1"/>
                </a:solidFill>
                <a:latin typeface="Times New Roman" charset="0"/>
              </a:defRPr>
            </a:lvl5pPr>
            <a:lvl6pPr marL="2514600" indent="-228600" defTabSz="4703763" eaLnBrk="0" fontAlgn="base" hangingPunct="0">
              <a:spcBef>
                <a:spcPct val="0"/>
              </a:spcBef>
              <a:spcAft>
                <a:spcPct val="0"/>
              </a:spcAft>
              <a:defRPr sz="2400">
                <a:solidFill>
                  <a:schemeClr val="tx1"/>
                </a:solidFill>
                <a:latin typeface="Times New Roman" charset="0"/>
              </a:defRPr>
            </a:lvl6pPr>
            <a:lvl7pPr marL="2971800" indent="-228600" defTabSz="4703763" eaLnBrk="0" fontAlgn="base" hangingPunct="0">
              <a:spcBef>
                <a:spcPct val="0"/>
              </a:spcBef>
              <a:spcAft>
                <a:spcPct val="0"/>
              </a:spcAft>
              <a:defRPr sz="2400">
                <a:solidFill>
                  <a:schemeClr val="tx1"/>
                </a:solidFill>
                <a:latin typeface="Times New Roman" charset="0"/>
              </a:defRPr>
            </a:lvl7pPr>
            <a:lvl8pPr marL="3429000" indent="-228600" defTabSz="4703763" eaLnBrk="0" fontAlgn="base" hangingPunct="0">
              <a:spcBef>
                <a:spcPct val="0"/>
              </a:spcBef>
              <a:spcAft>
                <a:spcPct val="0"/>
              </a:spcAft>
              <a:defRPr sz="2400">
                <a:solidFill>
                  <a:schemeClr val="tx1"/>
                </a:solidFill>
                <a:latin typeface="Times New Roman" charset="0"/>
              </a:defRPr>
            </a:lvl8pPr>
            <a:lvl9pPr marL="3886200" indent="-228600" defTabSz="4703763" eaLnBrk="0" fontAlgn="base" hangingPunct="0">
              <a:spcBef>
                <a:spcPct val="0"/>
              </a:spcBef>
              <a:spcAft>
                <a:spcPct val="0"/>
              </a:spcAft>
              <a:defRPr sz="2400">
                <a:solidFill>
                  <a:schemeClr val="tx1"/>
                </a:solidFill>
                <a:latin typeface="Times New Roman" charset="0"/>
              </a:defRPr>
            </a:lvl9pPr>
          </a:lstStyle>
          <a:p>
            <a:pPr eaLnBrk="1" hangingPunct="1">
              <a:lnSpc>
                <a:spcPct val="110000"/>
              </a:lnSpc>
            </a:pPr>
            <a:r>
              <a:rPr lang="en-GB" altLang="en-US" sz="6000" b="1" dirty="0">
                <a:latin typeface="Georgia" panose="02040502050405020303" pitchFamily="18" charset="0"/>
                <a:ea typeface="Cambria" charset="0"/>
                <a:cs typeface="Cambria" charset="0"/>
              </a:rPr>
              <a:t>Cost Analysis</a:t>
            </a:r>
          </a:p>
          <a:p>
            <a:r>
              <a:rPr lang="en-US" sz="2800" dirty="0"/>
              <a:t>Off-site psychiatric hospitalization and transfer costs average $2,400–$5,000+ per episode, including security escort, transportation, and hospital care. In contrast, telehealth platform and training costs remain low at approximately $50–$150 per inmate per month.</a:t>
            </a:r>
          </a:p>
          <a:p>
            <a:endParaRPr lang="en-US" sz="2800" dirty="0"/>
          </a:p>
          <a:p>
            <a:r>
              <a:rPr lang="en-US" sz="2800" dirty="0"/>
              <a:t>A 30% reduction in transfers is projected to yield meaningful monthly savings and improve clinical outcomes. Break-even is anticipated within 3–6 months through avoided hospitalizations and reduced security expenditures, supporting both financial sustainability and value-based care principles.</a:t>
            </a:r>
          </a:p>
          <a:p>
            <a:pPr eaLnBrk="1" hangingPunct="1">
              <a:lnSpc>
                <a:spcPct val="110000"/>
              </a:lnSpc>
            </a:pPr>
            <a:endParaRPr lang="en-GB" altLang="en-US" sz="2800" b="1" dirty="0">
              <a:latin typeface="Times New Roman" panose="02020603050405020304" pitchFamily="18" charset="0"/>
              <a:ea typeface="Cambria" charset="0"/>
              <a:cs typeface="Times New Roman" panose="02020603050405020304" pitchFamily="18" charset="0"/>
            </a:endParaRPr>
          </a:p>
        </p:txBody>
      </p:sp>
      <p:sp>
        <p:nvSpPr>
          <p:cNvPr id="4" name="Text Box 122">
            <a:extLst>
              <a:ext uri="{FF2B5EF4-FFF2-40B4-BE49-F238E27FC236}">
                <a16:creationId xmlns:a16="http://schemas.microsoft.com/office/drawing/2014/main" id="{328CF68E-7ECA-33FB-A720-F7171DE990EC}"/>
              </a:ext>
            </a:extLst>
          </p:cNvPr>
          <p:cNvSpPr txBox="1">
            <a:spLocks noChangeArrowheads="1"/>
          </p:cNvSpPr>
          <p:nvPr/>
        </p:nvSpPr>
        <p:spPr bwMode="auto">
          <a:xfrm>
            <a:off x="10796722" y="11451662"/>
            <a:ext cx="8266816" cy="10165347"/>
          </a:xfrm>
          <a:prstGeom prst="rect">
            <a:avLst/>
          </a:prstGeom>
          <a:noFill/>
          <a:ln>
            <a:noFill/>
          </a:ln>
          <a:effectLst/>
        </p:spPr>
        <p:txBody>
          <a:bodyPr wrap="square" lIns="91440" tIns="45720" rIns="91440" bIns="45720" anchor="t">
            <a:spAutoFit/>
          </a:bodyPr>
          <a:lstStyle>
            <a:lvl1pPr defTabSz="4703763">
              <a:defRPr sz="2400">
                <a:solidFill>
                  <a:schemeClr val="tx1"/>
                </a:solidFill>
                <a:latin typeface="Times New Roman" charset="0"/>
              </a:defRPr>
            </a:lvl1pPr>
            <a:lvl2pPr marL="742950" indent="-285750" defTabSz="4703763">
              <a:defRPr sz="2400">
                <a:solidFill>
                  <a:schemeClr val="tx1"/>
                </a:solidFill>
                <a:latin typeface="Times New Roman" charset="0"/>
              </a:defRPr>
            </a:lvl2pPr>
            <a:lvl3pPr marL="1143000" indent="-228600" defTabSz="4703763">
              <a:defRPr sz="2400">
                <a:solidFill>
                  <a:schemeClr val="tx1"/>
                </a:solidFill>
                <a:latin typeface="Times New Roman" charset="0"/>
              </a:defRPr>
            </a:lvl3pPr>
            <a:lvl4pPr marL="1600200" indent="-228600" defTabSz="4703763">
              <a:defRPr sz="2400">
                <a:solidFill>
                  <a:schemeClr val="tx1"/>
                </a:solidFill>
                <a:latin typeface="Times New Roman" charset="0"/>
              </a:defRPr>
            </a:lvl4pPr>
            <a:lvl5pPr marL="2057400" indent="-228600" defTabSz="4703763">
              <a:defRPr sz="2400">
                <a:solidFill>
                  <a:schemeClr val="tx1"/>
                </a:solidFill>
                <a:latin typeface="Times New Roman" charset="0"/>
              </a:defRPr>
            </a:lvl5pPr>
            <a:lvl6pPr marL="2514600" indent="-228600" defTabSz="4703763" eaLnBrk="0" fontAlgn="base" hangingPunct="0">
              <a:spcBef>
                <a:spcPct val="0"/>
              </a:spcBef>
              <a:spcAft>
                <a:spcPct val="0"/>
              </a:spcAft>
              <a:defRPr sz="2400">
                <a:solidFill>
                  <a:schemeClr val="tx1"/>
                </a:solidFill>
                <a:latin typeface="Times New Roman" charset="0"/>
              </a:defRPr>
            </a:lvl6pPr>
            <a:lvl7pPr marL="2971800" indent="-228600" defTabSz="4703763" eaLnBrk="0" fontAlgn="base" hangingPunct="0">
              <a:spcBef>
                <a:spcPct val="0"/>
              </a:spcBef>
              <a:spcAft>
                <a:spcPct val="0"/>
              </a:spcAft>
              <a:defRPr sz="2400">
                <a:solidFill>
                  <a:schemeClr val="tx1"/>
                </a:solidFill>
                <a:latin typeface="Times New Roman" charset="0"/>
              </a:defRPr>
            </a:lvl7pPr>
            <a:lvl8pPr marL="3429000" indent="-228600" defTabSz="4703763" eaLnBrk="0" fontAlgn="base" hangingPunct="0">
              <a:spcBef>
                <a:spcPct val="0"/>
              </a:spcBef>
              <a:spcAft>
                <a:spcPct val="0"/>
              </a:spcAft>
              <a:defRPr sz="2400">
                <a:solidFill>
                  <a:schemeClr val="tx1"/>
                </a:solidFill>
                <a:latin typeface="Times New Roman" charset="0"/>
              </a:defRPr>
            </a:lvl8pPr>
            <a:lvl9pPr marL="3886200" indent="-228600" defTabSz="4703763" eaLnBrk="0" fontAlgn="base" hangingPunct="0">
              <a:spcBef>
                <a:spcPct val="0"/>
              </a:spcBef>
              <a:spcAft>
                <a:spcPct val="0"/>
              </a:spcAft>
              <a:defRPr sz="2400">
                <a:solidFill>
                  <a:schemeClr val="tx1"/>
                </a:solidFill>
                <a:latin typeface="Times New Roman" charset="0"/>
              </a:defRPr>
            </a:lvl9pPr>
          </a:lstStyle>
          <a:p>
            <a:pPr eaLnBrk="1" hangingPunct="1">
              <a:lnSpc>
                <a:spcPct val="110000"/>
              </a:lnSpc>
            </a:pPr>
            <a:r>
              <a:rPr lang="en-GB" altLang="en-US" sz="6000" b="1" dirty="0">
                <a:latin typeface="Georgia" panose="02040502050405020303" pitchFamily="18" charset="0"/>
                <a:ea typeface="Cambria" charset="0"/>
                <a:cs typeface="Cambria" charset="0"/>
              </a:rPr>
              <a:t>Methodology</a:t>
            </a:r>
          </a:p>
          <a:p>
            <a:r>
              <a:rPr lang="en-US" sz="2800" b="1" dirty="0"/>
              <a:t>Population/Eligibility: </a:t>
            </a:r>
            <a:r>
              <a:rPr lang="en-US" sz="2800" dirty="0"/>
              <a:t>Incarcerated adults with acute mental health crises, suicidal ideation, or high-risk conditions. </a:t>
            </a:r>
          </a:p>
          <a:p>
            <a:r>
              <a:rPr lang="en-US" sz="2800" b="1" dirty="0"/>
              <a:t>Inclusion criteria: </a:t>
            </a:r>
            <a:r>
              <a:rPr lang="en-US" sz="2800" dirty="0"/>
              <a:t>cognitive ability to participate via video and informed consent obtained.</a:t>
            </a:r>
          </a:p>
          <a:p>
            <a:r>
              <a:rPr lang="en-US" sz="2800" b="1" dirty="0"/>
              <a:t>Practice Setting: </a:t>
            </a:r>
            <a:r>
              <a:rPr lang="en-US" sz="2800" dirty="0"/>
              <a:t>Medium- to maximum-security correctional facility with secure telehealth platform and on-site RN support.</a:t>
            </a:r>
          </a:p>
          <a:p>
            <a:r>
              <a:rPr lang="en-US" sz="2800" b="1" dirty="0"/>
              <a:t>Intervention: </a:t>
            </a:r>
            <a:r>
              <a:rPr lang="en-US" sz="2800" dirty="0"/>
              <a:t>12-week nurse-led telehealth pilot, RN-facilitated video visits with remote PMHNP for suicide risk assessment, crisis intervention, medication management, and safety planning.</a:t>
            </a:r>
          </a:p>
          <a:p>
            <a:r>
              <a:rPr lang="en-US" sz="2800" b="1" dirty="0"/>
              <a:t>Evaluation: </a:t>
            </a:r>
            <a:r>
              <a:rPr lang="en-US" sz="2800" dirty="0"/>
              <a:t>Mixed-methods (quantitative: EHR transfer logs, wait times, and crisis metrics at baseline/Week 6/12; qualitative: semi-structured interviews). PDSA cycles for ongoing refinement.</a:t>
            </a:r>
          </a:p>
          <a:p>
            <a:r>
              <a:rPr lang="en-US" sz="2800" b="1" dirty="0"/>
              <a:t>Ethical Safeguards: </a:t>
            </a:r>
            <a:r>
              <a:rPr lang="en-US" sz="2800" dirty="0"/>
              <a:t>Use of a secure HIPAA-compliant telehealth platform, informed consent, voluntary participation with protections against coercion, and equity audits.</a:t>
            </a:r>
          </a:p>
          <a:p>
            <a:pPr eaLnBrk="1" hangingPunct="1">
              <a:lnSpc>
                <a:spcPct val="110000"/>
              </a:lnSpc>
            </a:pPr>
            <a:endParaRPr lang="en-GB" altLang="en-US" sz="2800" b="1" dirty="0">
              <a:latin typeface="Times New Roman" panose="02020603050405020304" pitchFamily="18" charset="0"/>
              <a:ea typeface="Cambria" charset="0"/>
              <a:cs typeface="Times New Roman" panose="02020603050405020304" pitchFamily="18" charset="0"/>
            </a:endParaRPr>
          </a:p>
        </p:txBody>
      </p:sp>
      <p:sp>
        <p:nvSpPr>
          <p:cNvPr id="5" name="Text Box 122">
            <a:extLst>
              <a:ext uri="{FF2B5EF4-FFF2-40B4-BE49-F238E27FC236}">
                <a16:creationId xmlns:a16="http://schemas.microsoft.com/office/drawing/2014/main" id="{E8B40FF5-84C7-9651-C620-9C30CDAD5B53}"/>
              </a:ext>
            </a:extLst>
          </p:cNvPr>
          <p:cNvSpPr txBox="1">
            <a:spLocks noChangeArrowheads="1"/>
          </p:cNvSpPr>
          <p:nvPr/>
        </p:nvSpPr>
        <p:spPr bwMode="auto">
          <a:xfrm>
            <a:off x="21231089" y="13177425"/>
            <a:ext cx="12281671" cy="5459956"/>
          </a:xfrm>
          <a:prstGeom prst="rect">
            <a:avLst/>
          </a:prstGeom>
          <a:noFill/>
          <a:ln>
            <a:noFill/>
          </a:ln>
          <a:effectLst/>
        </p:spPr>
        <p:txBody>
          <a:bodyPr wrap="square" lIns="91440" tIns="45720" rIns="91440" bIns="45720" anchor="t">
            <a:spAutoFit/>
          </a:bodyPr>
          <a:lstStyle>
            <a:lvl1pPr defTabSz="4703763">
              <a:defRPr sz="2400">
                <a:solidFill>
                  <a:schemeClr val="tx1"/>
                </a:solidFill>
                <a:latin typeface="Times New Roman" charset="0"/>
              </a:defRPr>
            </a:lvl1pPr>
            <a:lvl2pPr marL="742950" indent="-285750" defTabSz="4703763">
              <a:defRPr sz="2400">
                <a:solidFill>
                  <a:schemeClr val="tx1"/>
                </a:solidFill>
                <a:latin typeface="Times New Roman" charset="0"/>
              </a:defRPr>
            </a:lvl2pPr>
            <a:lvl3pPr marL="1143000" indent="-228600" defTabSz="4703763">
              <a:defRPr sz="2400">
                <a:solidFill>
                  <a:schemeClr val="tx1"/>
                </a:solidFill>
                <a:latin typeface="Times New Roman" charset="0"/>
              </a:defRPr>
            </a:lvl3pPr>
            <a:lvl4pPr marL="1600200" indent="-228600" defTabSz="4703763">
              <a:defRPr sz="2400">
                <a:solidFill>
                  <a:schemeClr val="tx1"/>
                </a:solidFill>
                <a:latin typeface="Times New Roman" charset="0"/>
              </a:defRPr>
            </a:lvl4pPr>
            <a:lvl5pPr marL="2057400" indent="-228600" defTabSz="4703763">
              <a:defRPr sz="2400">
                <a:solidFill>
                  <a:schemeClr val="tx1"/>
                </a:solidFill>
                <a:latin typeface="Times New Roman" charset="0"/>
              </a:defRPr>
            </a:lvl5pPr>
            <a:lvl6pPr marL="2514600" indent="-228600" defTabSz="4703763" eaLnBrk="0" fontAlgn="base" hangingPunct="0">
              <a:spcBef>
                <a:spcPct val="0"/>
              </a:spcBef>
              <a:spcAft>
                <a:spcPct val="0"/>
              </a:spcAft>
              <a:defRPr sz="2400">
                <a:solidFill>
                  <a:schemeClr val="tx1"/>
                </a:solidFill>
                <a:latin typeface="Times New Roman" charset="0"/>
              </a:defRPr>
            </a:lvl6pPr>
            <a:lvl7pPr marL="2971800" indent="-228600" defTabSz="4703763" eaLnBrk="0" fontAlgn="base" hangingPunct="0">
              <a:spcBef>
                <a:spcPct val="0"/>
              </a:spcBef>
              <a:spcAft>
                <a:spcPct val="0"/>
              </a:spcAft>
              <a:defRPr sz="2400">
                <a:solidFill>
                  <a:schemeClr val="tx1"/>
                </a:solidFill>
                <a:latin typeface="Times New Roman" charset="0"/>
              </a:defRPr>
            </a:lvl7pPr>
            <a:lvl8pPr marL="3429000" indent="-228600" defTabSz="4703763" eaLnBrk="0" fontAlgn="base" hangingPunct="0">
              <a:spcBef>
                <a:spcPct val="0"/>
              </a:spcBef>
              <a:spcAft>
                <a:spcPct val="0"/>
              </a:spcAft>
              <a:defRPr sz="2400">
                <a:solidFill>
                  <a:schemeClr val="tx1"/>
                </a:solidFill>
                <a:latin typeface="Times New Roman" charset="0"/>
              </a:defRPr>
            </a:lvl8pPr>
            <a:lvl9pPr marL="3886200" indent="-228600" defTabSz="4703763" eaLnBrk="0" fontAlgn="base" hangingPunct="0">
              <a:spcBef>
                <a:spcPct val="0"/>
              </a:spcBef>
              <a:spcAft>
                <a:spcPct val="0"/>
              </a:spcAft>
              <a:defRPr sz="2400">
                <a:solidFill>
                  <a:schemeClr val="tx1"/>
                </a:solidFill>
                <a:latin typeface="Times New Roman" charset="0"/>
              </a:defRPr>
            </a:lvl9pPr>
          </a:lstStyle>
          <a:p>
            <a:pPr eaLnBrk="1" hangingPunct="1">
              <a:lnSpc>
                <a:spcPct val="110000"/>
              </a:lnSpc>
            </a:pPr>
            <a:r>
              <a:rPr lang="en-GB" altLang="en-US" sz="6000" b="1" dirty="0">
                <a:latin typeface="Georgia" panose="02040502050405020303" pitchFamily="18" charset="0"/>
                <a:ea typeface="Cambria" charset="0"/>
                <a:cs typeface="Cambria" charset="0"/>
              </a:rPr>
              <a:t>Anticipated Results</a:t>
            </a:r>
          </a:p>
          <a:p>
            <a:pPr eaLnBrk="1" hangingPunct="1">
              <a:lnSpc>
                <a:spcPct val="110000"/>
              </a:lnSpc>
            </a:pPr>
            <a:endParaRPr lang="en-GB" altLang="en-US" sz="2800" b="1" dirty="0">
              <a:latin typeface="Times New Roman" panose="02020603050405020304" pitchFamily="18" charset="0"/>
              <a:ea typeface="Cambria" charset="0"/>
              <a:cs typeface="Times New Roman" panose="02020603050405020304" pitchFamily="18" charset="0"/>
            </a:endParaRPr>
          </a:p>
          <a:p>
            <a:r>
              <a:rPr lang="en-US" sz="2800" dirty="0"/>
              <a:t>• 30% reduction in off-site psychiatric hospital transfers </a:t>
            </a:r>
          </a:p>
          <a:p>
            <a:endParaRPr lang="en-US" sz="2800" dirty="0"/>
          </a:p>
          <a:p>
            <a:r>
              <a:rPr lang="en-US" sz="2800" dirty="0"/>
              <a:t>• Crisis evaluation and PMHNP follow-up completed within ≤7 days </a:t>
            </a:r>
          </a:p>
          <a:p>
            <a:endParaRPr lang="en-US" sz="2800" dirty="0"/>
          </a:p>
          <a:p>
            <a:r>
              <a:rPr lang="en-US" sz="2800" dirty="0"/>
              <a:t>• ≥85% referral completion rate with ≤10% no-show rate </a:t>
            </a:r>
          </a:p>
          <a:p>
            <a:endParaRPr lang="en-US" sz="2800" dirty="0"/>
          </a:p>
          <a:p>
            <a:r>
              <a:rPr lang="en-US" sz="2800" dirty="0"/>
              <a:t>• Improved crisis resolution rates and higher patient/staff satisfaction scores </a:t>
            </a:r>
          </a:p>
          <a:p>
            <a:endParaRPr lang="en-US" sz="2800" dirty="0"/>
          </a:p>
          <a:p>
            <a:r>
              <a:rPr lang="en-US" sz="2800" dirty="0"/>
              <a:t>• Increased completion of structured suicide risk assessments and safety plans</a:t>
            </a:r>
            <a:endParaRPr lang="en-US" sz="2800" dirty="0">
              <a:effectLst/>
            </a:endParaRPr>
          </a:p>
        </p:txBody>
      </p:sp>
      <p:sp>
        <p:nvSpPr>
          <p:cNvPr id="8" name="Text Box 122">
            <a:extLst>
              <a:ext uri="{FF2B5EF4-FFF2-40B4-BE49-F238E27FC236}">
                <a16:creationId xmlns:a16="http://schemas.microsoft.com/office/drawing/2014/main" id="{162EE946-2BDC-35B8-894A-ECA3DA0F7865}"/>
              </a:ext>
            </a:extLst>
          </p:cNvPr>
          <p:cNvSpPr txBox="1">
            <a:spLocks noChangeArrowheads="1"/>
          </p:cNvSpPr>
          <p:nvPr/>
        </p:nvSpPr>
        <p:spPr bwMode="auto">
          <a:xfrm>
            <a:off x="35158680" y="12709955"/>
            <a:ext cx="7635240" cy="5789277"/>
          </a:xfrm>
          <a:prstGeom prst="rect">
            <a:avLst/>
          </a:prstGeom>
          <a:noFill/>
          <a:ln>
            <a:noFill/>
          </a:ln>
          <a:effectLst/>
        </p:spPr>
        <p:txBody>
          <a:bodyPr wrap="square" lIns="91440" tIns="45720" rIns="91440" bIns="45720" anchor="t">
            <a:spAutoFit/>
          </a:bodyPr>
          <a:lstStyle>
            <a:lvl1pPr defTabSz="4703763">
              <a:defRPr sz="2400">
                <a:solidFill>
                  <a:schemeClr val="tx1"/>
                </a:solidFill>
                <a:latin typeface="Times New Roman" charset="0"/>
              </a:defRPr>
            </a:lvl1pPr>
            <a:lvl2pPr marL="742950" indent="-285750" defTabSz="4703763">
              <a:defRPr sz="2400">
                <a:solidFill>
                  <a:schemeClr val="tx1"/>
                </a:solidFill>
                <a:latin typeface="Times New Roman" charset="0"/>
              </a:defRPr>
            </a:lvl2pPr>
            <a:lvl3pPr marL="1143000" indent="-228600" defTabSz="4703763">
              <a:defRPr sz="2400">
                <a:solidFill>
                  <a:schemeClr val="tx1"/>
                </a:solidFill>
                <a:latin typeface="Times New Roman" charset="0"/>
              </a:defRPr>
            </a:lvl3pPr>
            <a:lvl4pPr marL="1600200" indent="-228600" defTabSz="4703763">
              <a:defRPr sz="2400">
                <a:solidFill>
                  <a:schemeClr val="tx1"/>
                </a:solidFill>
                <a:latin typeface="Times New Roman" charset="0"/>
              </a:defRPr>
            </a:lvl4pPr>
            <a:lvl5pPr marL="2057400" indent="-228600" defTabSz="4703763">
              <a:defRPr sz="2400">
                <a:solidFill>
                  <a:schemeClr val="tx1"/>
                </a:solidFill>
                <a:latin typeface="Times New Roman" charset="0"/>
              </a:defRPr>
            </a:lvl5pPr>
            <a:lvl6pPr marL="2514600" indent="-228600" defTabSz="4703763" eaLnBrk="0" fontAlgn="base" hangingPunct="0">
              <a:spcBef>
                <a:spcPct val="0"/>
              </a:spcBef>
              <a:spcAft>
                <a:spcPct val="0"/>
              </a:spcAft>
              <a:defRPr sz="2400">
                <a:solidFill>
                  <a:schemeClr val="tx1"/>
                </a:solidFill>
                <a:latin typeface="Times New Roman" charset="0"/>
              </a:defRPr>
            </a:lvl6pPr>
            <a:lvl7pPr marL="2971800" indent="-228600" defTabSz="4703763" eaLnBrk="0" fontAlgn="base" hangingPunct="0">
              <a:spcBef>
                <a:spcPct val="0"/>
              </a:spcBef>
              <a:spcAft>
                <a:spcPct val="0"/>
              </a:spcAft>
              <a:defRPr sz="2400">
                <a:solidFill>
                  <a:schemeClr val="tx1"/>
                </a:solidFill>
                <a:latin typeface="Times New Roman" charset="0"/>
              </a:defRPr>
            </a:lvl7pPr>
            <a:lvl8pPr marL="3429000" indent="-228600" defTabSz="4703763" eaLnBrk="0" fontAlgn="base" hangingPunct="0">
              <a:spcBef>
                <a:spcPct val="0"/>
              </a:spcBef>
              <a:spcAft>
                <a:spcPct val="0"/>
              </a:spcAft>
              <a:defRPr sz="2400">
                <a:solidFill>
                  <a:schemeClr val="tx1"/>
                </a:solidFill>
                <a:latin typeface="Times New Roman" charset="0"/>
              </a:defRPr>
            </a:lvl8pPr>
            <a:lvl9pPr marL="3886200" indent="-228600" defTabSz="4703763" eaLnBrk="0" fontAlgn="base" hangingPunct="0">
              <a:spcBef>
                <a:spcPct val="0"/>
              </a:spcBef>
              <a:spcAft>
                <a:spcPct val="0"/>
              </a:spcAft>
              <a:defRPr sz="2400">
                <a:solidFill>
                  <a:schemeClr val="tx1"/>
                </a:solidFill>
                <a:latin typeface="Times New Roman" charset="0"/>
              </a:defRPr>
            </a:lvl9pPr>
          </a:lstStyle>
          <a:p>
            <a:pPr eaLnBrk="1" hangingPunct="1">
              <a:lnSpc>
                <a:spcPct val="110000"/>
              </a:lnSpc>
            </a:pPr>
            <a:r>
              <a:rPr lang="en-GB" altLang="en-US" sz="5400" b="1" dirty="0">
                <a:latin typeface="Georgia" panose="02040502050405020303" pitchFamily="18" charset="0"/>
                <a:ea typeface="Cambria" charset="0"/>
                <a:cs typeface="Cambria" charset="0"/>
              </a:rPr>
              <a:t>Clinical Implications</a:t>
            </a:r>
          </a:p>
          <a:p>
            <a:pPr eaLnBrk="1" hangingPunct="1">
              <a:lnSpc>
                <a:spcPct val="110000"/>
              </a:lnSpc>
            </a:pPr>
            <a:endParaRPr lang="en-GB" altLang="en-US" sz="2200" b="1" dirty="0">
              <a:latin typeface="Times New Roman" panose="02020603050405020304" pitchFamily="18" charset="0"/>
              <a:ea typeface="Cambria" charset="0"/>
              <a:cs typeface="Times New Roman" panose="02020603050405020304" pitchFamily="18" charset="0"/>
            </a:endParaRPr>
          </a:p>
          <a:p>
            <a:r>
              <a:rPr lang="en-US" sz="2800" dirty="0"/>
              <a:t>This nurse-led telehealth model positions the PMHNP as a leader in addressing mental health disparities and suicide prevention within correctional settings. By reducing high-risk and costly off-site transfers, enabling timely crisis intervention, and delivering integrated psychiatric care, the model advances equitable, evidence-based practice and strengthens the role of advanced practice nursing in underserved and justice-involved populations.</a:t>
            </a:r>
            <a:endParaRPr lang="en-US" sz="2800" dirty="0">
              <a:effectLst/>
            </a:endParaRPr>
          </a:p>
        </p:txBody>
      </p:sp>
      <p:pic>
        <p:nvPicPr>
          <p:cNvPr id="10" name="Picture 9" descr="A logo with a flame&#10;&#10;Description automatically generated">
            <a:extLst>
              <a:ext uri="{FF2B5EF4-FFF2-40B4-BE49-F238E27FC236}">
                <a16:creationId xmlns:a16="http://schemas.microsoft.com/office/drawing/2014/main" id="{DFD6F9CA-327B-0512-256D-1848AD033514}"/>
              </a:ext>
            </a:extLst>
          </p:cNvPr>
          <p:cNvPicPr>
            <a:picLocks noChangeAspect="1"/>
          </p:cNvPicPr>
          <p:nvPr/>
        </p:nvPicPr>
        <p:blipFill>
          <a:blip r:embed="rId3"/>
          <a:stretch>
            <a:fillRect/>
          </a:stretch>
        </p:blipFill>
        <p:spPr>
          <a:xfrm>
            <a:off x="37062131" y="1312191"/>
            <a:ext cx="5731789" cy="3243787"/>
          </a:xfrm>
          <a:prstGeom prst="rect">
            <a:avLst/>
          </a:prstGeom>
        </p:spPr>
      </p:pic>
      <p:sp>
        <p:nvSpPr>
          <p:cNvPr id="2" name="TextBox 1">
            <a:extLst>
              <a:ext uri="{FF2B5EF4-FFF2-40B4-BE49-F238E27FC236}">
                <a16:creationId xmlns:a16="http://schemas.microsoft.com/office/drawing/2014/main" id="{1B4993F3-B2EE-8293-A339-B76B3DF5A27B}"/>
              </a:ext>
            </a:extLst>
          </p:cNvPr>
          <p:cNvSpPr txBox="1"/>
          <p:nvPr/>
        </p:nvSpPr>
        <p:spPr>
          <a:xfrm>
            <a:off x="1096876" y="590759"/>
            <a:ext cx="35933325" cy="560153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0" b="1" dirty="0"/>
              <a:t>Telehealth Model for Mental Health Crisis Management and Suicide Prevention in Correctional Facilities</a:t>
            </a:r>
            <a:br>
              <a:rPr lang="en-US" sz="8000" dirty="0"/>
            </a:br>
            <a:r>
              <a:rPr lang="en-US" sz="6600" dirty="0"/>
              <a:t>Sonia Smith </a:t>
            </a:r>
            <a:br>
              <a:rPr lang="en-US" sz="6600" dirty="0"/>
            </a:br>
            <a:r>
              <a:rPr lang="en-US" sz="6600" dirty="0"/>
              <a:t>PMHNP Student – Nightingale College</a:t>
            </a:r>
            <a:br>
              <a:rPr lang="en-US" sz="6600" dirty="0"/>
            </a:br>
            <a:r>
              <a:rPr lang="en-US" sz="6600" dirty="0"/>
              <a:t>08/09/2026</a:t>
            </a:r>
          </a:p>
        </p:txBody>
      </p:sp>
    </p:spTree>
    <p:extLst>
      <p:ext uri="{BB962C8B-B14F-4D97-AF65-F5344CB8AC3E}">
        <p14:creationId xmlns:p14="http://schemas.microsoft.com/office/powerpoint/2010/main" val="612808263"/>
      </p:ext>
    </p:extLst>
  </p:cSld>
  <p:clrMapOvr>
    <a:masterClrMapping/>
  </p:clrMapOvr>
</p:sld>
</file>

<file path=ppt/theme/theme1.xml><?xml version="1.0" encoding="utf-8"?>
<a:theme xmlns:a="http://schemas.openxmlformats.org/drawingml/2006/main" name="UTCOMLS-ResearchPoster">
  <a:themeElements>
    <a:clrScheme name="UT-Colors">
      <a:dk1>
        <a:srgbClr val="000000"/>
      </a:dk1>
      <a:lt1>
        <a:srgbClr val="FFFFFF"/>
      </a:lt1>
      <a:dk2>
        <a:srgbClr val="193468"/>
      </a:dk2>
      <a:lt2>
        <a:srgbClr val="E7E6E6"/>
      </a:lt2>
      <a:accent1>
        <a:srgbClr val="FED400"/>
      </a:accent1>
      <a:accent2>
        <a:srgbClr val="D9D9D9"/>
      </a:accent2>
      <a:accent3>
        <a:srgbClr val="F4F4F4"/>
      </a:accent3>
      <a:accent4>
        <a:srgbClr val="193468"/>
      </a:accent4>
      <a:accent5>
        <a:srgbClr val="00778B"/>
      </a:accent5>
      <a:accent6>
        <a:srgbClr val="939300"/>
      </a:accent6>
      <a:hlink>
        <a:srgbClr val="00778B"/>
      </a:hlink>
      <a:folHlink>
        <a:srgbClr val="00778B"/>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TCOMLS-ResearchPoster" id="{5C9B0BBC-C5D1-8C42-809A-79955ABA0F7F}" vid="{816F5881-AEDA-8E47-92F1-04273CFFFE9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UTCOMLS-ResearchPoster</Template>
  <TotalTime>84</TotalTime>
  <Words>1289</Words>
  <Application>Microsoft Office PowerPoint</Application>
  <PresentationFormat>Custom</PresentationFormat>
  <Paragraphs>94</Paragraphs>
  <Slides>1</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Aptos</vt:lpstr>
      <vt:lpstr>Arial</vt:lpstr>
      <vt:lpstr>Calibri</vt:lpstr>
      <vt:lpstr>Calibri Light</vt:lpstr>
      <vt:lpstr>Georgia</vt:lpstr>
      <vt:lpstr>Times New Roman</vt:lpstr>
      <vt:lpstr>Univers</vt:lpstr>
      <vt:lpstr>UTCOMLS-ResearchPoster</vt:lpstr>
      <vt:lpstr>PowerPoint Presentation</vt:lpstr>
    </vt:vector>
  </TitlesOfParts>
  <Manager/>
  <Company>The University of Toledo</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Poster Presentation</dc:title>
  <dc:subject>College of Medicine and Life Sciences Research</dc:subject>
  <dc:creator>James A. Molnar</dc:creator>
  <cp:keywords/>
  <dc:description/>
  <cp:lastModifiedBy>Sonia Smith</cp:lastModifiedBy>
  <cp:revision>198</cp:revision>
  <cp:lastPrinted>2016-09-27T18:34:42Z</cp:lastPrinted>
  <dcterms:created xsi:type="dcterms:W3CDTF">2016-08-24T13:23:43Z</dcterms:created>
  <dcterms:modified xsi:type="dcterms:W3CDTF">2026-08-04T21:24:11Z</dcterms:modified>
  <cp:category/>
</cp:coreProperties>
</file>